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73" r:id="rId4"/>
    <p:sldId id="258" r:id="rId5"/>
    <p:sldId id="277" r:id="rId6"/>
    <p:sldId id="274" r:id="rId7"/>
    <p:sldId id="275" r:id="rId8"/>
    <p:sldId id="281" r:id="rId9"/>
    <p:sldId id="276" r:id="rId10"/>
    <p:sldId id="278" r:id="rId11"/>
    <p:sldId id="279" r:id="rId12"/>
    <p:sldId id="265" r:id="rId13"/>
    <p:sldId id="264" r:id="rId14"/>
    <p:sldId id="261" r:id="rId15"/>
    <p:sldId id="280" r:id="rId16"/>
    <p:sldId id="262" r:id="rId17"/>
    <p:sldId id="263" r:id="rId18"/>
    <p:sldId id="27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43EE"/>
    <a:srgbClr val="6F0FF0"/>
    <a:srgbClr val="C076EC"/>
    <a:srgbClr val="DCC7FF"/>
    <a:srgbClr val="E698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A91066-3577-AE3C-F267-0D592066DA92}" v="175" dt="2025-09-22T21:32:57.765"/>
    <p1510:client id="{9DD7108A-E4B9-B549-B495-70CF9153A7C1}" v="188" dt="2025-09-23T00:04:45.7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40"/>
    <p:restoredTop sz="74655"/>
  </p:normalViewPr>
  <p:slideViewPr>
    <p:cSldViewPr snapToGrid="0">
      <p:cViewPr varScale="1">
        <p:scale>
          <a:sx n="60" d="100"/>
          <a:sy n="60" d="100"/>
        </p:scale>
        <p:origin x="168" y="53"/>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gif>
</file>

<file path=ppt/media/image10.png>
</file>

<file path=ppt/media/image11.gif>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3.gif>
</file>

<file path=ppt/media/image4.gif>
</file>

<file path=ppt/media/image5.png>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CD53E1-7BFF-7240-91B2-E99CBBF2E85B}" type="datetimeFigureOut">
              <a:rPr lang="en-US" smtClean="0"/>
              <a:t>9/23/2025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298696-D931-5D43-9815-51E00CA21D0C}" type="slidenum">
              <a:rPr lang="en-US" smtClean="0"/>
              <a:t>‹#›</a:t>
            </a:fld>
            <a:endParaRPr lang="en-US"/>
          </a:p>
        </p:txBody>
      </p:sp>
    </p:spTree>
    <p:extLst>
      <p:ext uri="{BB962C8B-B14F-4D97-AF65-F5344CB8AC3E}">
        <p14:creationId xmlns:p14="http://schemas.microsoft.com/office/powerpoint/2010/main" val="21876566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Today, I’m going to walk you through UI </a:t>
            </a:r>
            <a:r>
              <a:rPr lang="en-US" dirty="0" err="1"/>
              <a:t>tweening</a:t>
            </a:r>
            <a:r>
              <a:rPr lang="en-US" dirty="0"/>
              <a:t> in Unity. We’ll be focusing on creating smooth UI animations using </a:t>
            </a:r>
            <a:r>
              <a:rPr lang="en-US" dirty="0" err="1"/>
              <a:t>AnimationCurves</a:t>
            </a:r>
            <a:r>
              <a:rPr lang="en-US" dirty="0"/>
              <a:t>, rather than relying on external libraries like </a:t>
            </a:r>
            <a:r>
              <a:rPr lang="en-US" dirty="0" err="1"/>
              <a:t>LeanTween</a:t>
            </a:r>
            <a:r>
              <a:rPr lang="en-US" dirty="0"/>
              <a:t>. By the end of this, you’ll have a solid understanding of how to animate UI elements effectively.</a:t>
            </a:r>
          </a:p>
        </p:txBody>
      </p:sp>
      <p:sp>
        <p:nvSpPr>
          <p:cNvPr id="4" name="Slide Number Placeholder 3"/>
          <p:cNvSpPr>
            <a:spLocks noGrp="1"/>
          </p:cNvSpPr>
          <p:nvPr>
            <p:ph type="sldNum" sz="quarter" idx="5"/>
          </p:nvPr>
        </p:nvSpPr>
        <p:spPr/>
        <p:txBody>
          <a:bodyPr/>
          <a:lstStyle/>
          <a:p>
            <a:fld id="{17298696-D931-5D43-9815-51E00CA21D0C}" type="slidenum">
              <a:rPr lang="en-US" smtClean="0"/>
              <a:t>1</a:t>
            </a:fld>
            <a:endParaRPr lang="en-US"/>
          </a:p>
        </p:txBody>
      </p:sp>
    </p:spTree>
    <p:extLst>
      <p:ext uri="{BB962C8B-B14F-4D97-AF65-F5344CB8AC3E}">
        <p14:creationId xmlns:p14="http://schemas.microsoft.com/office/powerpoint/2010/main" val="23551530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Steps to create the project:</a:t>
            </a:r>
          </a:p>
          <a:p>
            <a:pPr lvl="1">
              <a:buFont typeface="Arial" panose="020B0604020202020204" pitchFamily="34" charset="0"/>
              <a:buChar char="•"/>
            </a:pPr>
            <a:r>
              <a:rPr lang="en-US" dirty="0"/>
              <a:t>Open Unity, create a </a:t>
            </a:r>
            <a:r>
              <a:rPr lang="en-US" b="1" dirty="0"/>
              <a:t>new 2D project</a:t>
            </a:r>
            <a:r>
              <a:rPr lang="en-US" dirty="0"/>
              <a:t> and name it </a:t>
            </a:r>
            <a:r>
              <a:rPr lang="en-US" b="1" dirty="0"/>
              <a:t>UI Tween Demo</a:t>
            </a:r>
            <a:r>
              <a:rPr lang="en-US" dirty="0"/>
              <a:t>.</a:t>
            </a:r>
          </a:p>
          <a:p>
            <a:pPr>
              <a:buFont typeface="Arial" panose="020B0604020202020204" pitchFamily="34" charset="0"/>
              <a:buChar char="•"/>
            </a:pPr>
            <a:r>
              <a:rPr lang="en-US" dirty="0"/>
              <a:t>Add a </a:t>
            </a:r>
            <a:r>
              <a:rPr lang="en-US" b="1" dirty="0"/>
              <a:t>Canvas</a:t>
            </a:r>
            <a:r>
              <a:rPr lang="en-US" dirty="0"/>
              <a:t>: Right-click </a:t>
            </a:r>
            <a:r>
              <a:rPr lang="en-US" b="1" dirty="0"/>
              <a:t>Hierarchy → UI → Canvas</a:t>
            </a:r>
            <a:r>
              <a:rPr lang="en-US" dirty="0"/>
              <a:t>.</a:t>
            </a:r>
          </a:p>
          <a:p>
            <a:pPr>
              <a:buFont typeface="Arial" panose="020B0604020202020204" pitchFamily="34" charset="0"/>
              <a:buChar char="•"/>
            </a:pPr>
            <a:r>
              <a:rPr lang="en-US" dirty="0"/>
              <a:t>Set Canvas properties:</a:t>
            </a:r>
          </a:p>
          <a:p>
            <a:pPr marL="742950" lvl="1" indent="-285750">
              <a:buFont typeface="Arial" panose="020B0604020202020204" pitchFamily="34" charset="0"/>
              <a:buChar char="•"/>
            </a:pPr>
            <a:r>
              <a:rPr lang="en-US" dirty="0"/>
              <a:t>Render Mode: </a:t>
            </a:r>
            <a:r>
              <a:rPr lang="en-US" b="1" dirty="0"/>
              <a:t>Screen Space - Overlay</a:t>
            </a:r>
            <a:endParaRPr lang="en-US" dirty="0"/>
          </a:p>
          <a:p>
            <a:pPr marL="742950" lvl="1" indent="-285750">
              <a:buFont typeface="Arial" panose="020B0604020202020204" pitchFamily="34" charset="0"/>
              <a:buChar char="•"/>
            </a:pPr>
            <a:r>
              <a:rPr lang="en-US" dirty="0"/>
              <a:t>Canvas Scaler: </a:t>
            </a:r>
            <a:r>
              <a:rPr lang="en-US" b="1" dirty="0"/>
              <a:t>Scale With Screen Size</a:t>
            </a:r>
            <a:endParaRPr lang="en-US" dirty="0"/>
          </a:p>
          <a:p>
            <a:pPr marL="742950" lvl="1" indent="-285750">
              <a:buFont typeface="Arial" panose="020B0604020202020204" pitchFamily="34" charset="0"/>
              <a:buChar char="•"/>
            </a:pPr>
            <a:r>
              <a:rPr lang="en-US" dirty="0"/>
              <a:t>Reference Resolution: </a:t>
            </a:r>
            <a:r>
              <a:rPr lang="en-US" b="1" dirty="0"/>
              <a:t>1280 x 720</a:t>
            </a:r>
            <a:endParaRPr lang="en-US" dirty="0"/>
          </a:p>
          <a:p>
            <a:pPr>
              <a:buFont typeface="Arial" panose="020B0604020202020204" pitchFamily="34" charset="0"/>
              <a:buChar char="•"/>
            </a:pPr>
            <a:r>
              <a:rPr lang="en-US" dirty="0"/>
              <a:t>Change the background color if desired.</a:t>
            </a:r>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12</a:t>
            </a:fld>
            <a:endParaRPr lang="en-US"/>
          </a:p>
        </p:txBody>
      </p:sp>
    </p:spTree>
    <p:extLst>
      <p:ext uri="{BB962C8B-B14F-4D97-AF65-F5344CB8AC3E}">
        <p14:creationId xmlns:p14="http://schemas.microsoft.com/office/powerpoint/2010/main" val="14438142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we’ll animate the </a:t>
            </a:r>
            <a:r>
              <a:rPr lang="en-US" b="1" dirty="0"/>
              <a:t>fade-in effect</a:t>
            </a:r>
            <a:r>
              <a:rPr lang="en-US" dirty="0"/>
              <a:t> for a UI button.</a:t>
            </a:r>
          </a:p>
          <a:p>
            <a:r>
              <a:rPr lang="en-US" dirty="0"/>
              <a:t>The goal is to make the button </a:t>
            </a:r>
            <a:r>
              <a:rPr lang="en-US" b="1" dirty="0"/>
              <a:t>start invisible</a:t>
            </a:r>
            <a:r>
              <a:rPr lang="en-US" dirty="0"/>
              <a:t> and then gradually become visible when the game begins.</a:t>
            </a:r>
          </a:p>
          <a:p>
            <a:r>
              <a:rPr lang="en-US" dirty="0"/>
              <a:t>This creates a </a:t>
            </a:r>
            <a:r>
              <a:rPr lang="en-US" b="1" dirty="0"/>
              <a:t>smooth UI transition</a:t>
            </a:r>
            <a:r>
              <a:rPr lang="en-US" dirty="0"/>
              <a:t> instead of a sudden appearance.</a:t>
            </a:r>
          </a:p>
        </p:txBody>
      </p:sp>
      <p:sp>
        <p:nvSpPr>
          <p:cNvPr id="4" name="Slide Number Placeholder 3"/>
          <p:cNvSpPr>
            <a:spLocks noGrp="1"/>
          </p:cNvSpPr>
          <p:nvPr>
            <p:ph type="sldNum" sz="quarter" idx="5"/>
          </p:nvPr>
        </p:nvSpPr>
        <p:spPr/>
        <p:txBody>
          <a:bodyPr/>
          <a:lstStyle/>
          <a:p>
            <a:fld id="{17298696-D931-5D43-9815-51E00CA21D0C}" type="slidenum">
              <a:rPr lang="en-US" smtClean="0"/>
              <a:t>13</a:t>
            </a:fld>
            <a:endParaRPr lang="en-US"/>
          </a:p>
        </p:txBody>
      </p:sp>
    </p:spTree>
    <p:extLst>
      <p:ext uri="{BB962C8B-B14F-4D97-AF65-F5344CB8AC3E}">
        <p14:creationId xmlns:p14="http://schemas.microsoft.com/office/powerpoint/2010/main" val="35074090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scorePanel</a:t>
            </a:r>
            <a:r>
              <a:rPr lang="en-US" dirty="0"/>
              <a:t> is positioned off-screen (0,600), ready for an animated slide-in later.</a:t>
            </a:r>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14</a:t>
            </a:fld>
            <a:endParaRPr lang="en-US"/>
          </a:p>
        </p:txBody>
      </p:sp>
    </p:spTree>
    <p:extLst>
      <p:ext uri="{BB962C8B-B14F-4D97-AF65-F5344CB8AC3E}">
        <p14:creationId xmlns:p14="http://schemas.microsoft.com/office/powerpoint/2010/main" val="42915305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F5B0B4-A28D-C0C6-6A1C-B1052F964B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374828-FF0D-319C-A6B2-E910A17757D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F3996C-27CA-EF2B-E8F2-A28090B0EFEE}"/>
              </a:ext>
            </a:extLst>
          </p:cNvPr>
          <p:cNvSpPr>
            <a:spLocks noGrp="1"/>
          </p:cNvSpPr>
          <p:nvPr>
            <p:ph type="body" idx="1"/>
          </p:nvPr>
        </p:nvSpPr>
        <p:spPr/>
        <p:txBody>
          <a:bodyPr/>
          <a:lstStyle/>
          <a:p>
            <a:r>
              <a:rPr lang="en-US" dirty="0"/>
              <a:t>Makes an object </a:t>
            </a:r>
            <a:r>
              <a:rPr lang="en-US" b="1" dirty="0"/>
              <a:t>grow and shrink</a:t>
            </a:r>
            <a:r>
              <a:rPr lang="en-US" dirty="0"/>
              <a:t> to </a:t>
            </a:r>
            <a:r>
              <a:rPr lang="en-US" b="1" dirty="0"/>
              <a:t>draw user attention</a:t>
            </a:r>
            <a:r>
              <a:rPr lang="en-US" dirty="0"/>
              <a:t>.</a:t>
            </a:r>
          </a:p>
          <a:p>
            <a:r>
              <a:rPr lang="en-US" dirty="0"/>
              <a:t>Often used for </a:t>
            </a:r>
            <a:r>
              <a:rPr lang="en-US" b="1" dirty="0"/>
              <a:t>score pop-ups, notifications, or important UI elements</a:t>
            </a:r>
            <a:r>
              <a:rPr lang="en-US" dirty="0"/>
              <a:t>.</a:t>
            </a:r>
          </a:p>
          <a:p>
            <a:r>
              <a:rPr lang="en-US" dirty="0"/>
              <a:t>Starts </a:t>
            </a:r>
            <a:r>
              <a:rPr lang="en-US" b="1" dirty="0"/>
              <a:t>slow</a:t>
            </a:r>
            <a:r>
              <a:rPr lang="en-US" dirty="0"/>
              <a:t>, speeds up, and then </a:t>
            </a:r>
            <a:r>
              <a:rPr lang="en-US" b="1" dirty="0"/>
              <a:t>slows down</a:t>
            </a:r>
            <a:r>
              <a:rPr lang="en-US" dirty="0"/>
              <a:t> before repeating.</a:t>
            </a:r>
          </a:p>
          <a:p>
            <a:endParaRPr lang="en-US" dirty="0"/>
          </a:p>
          <a:p>
            <a:r>
              <a:rPr lang="en-US" b="1" dirty="0"/>
              <a:t>What the Curve Represents</a:t>
            </a:r>
          </a:p>
          <a:p>
            <a:pPr>
              <a:buFont typeface="Arial" panose="020B0604020202020204" pitchFamily="34" charset="0"/>
              <a:buChar char="•"/>
            </a:pPr>
            <a:r>
              <a:rPr lang="en-US" dirty="0"/>
              <a:t>The </a:t>
            </a:r>
            <a:r>
              <a:rPr lang="en-US" b="1" dirty="0"/>
              <a:t>X-axis (horizontal)</a:t>
            </a:r>
            <a:r>
              <a:rPr lang="en-US" dirty="0"/>
              <a:t> represents </a:t>
            </a:r>
            <a:r>
              <a:rPr lang="en-US" b="1" dirty="0"/>
              <a:t>time</a:t>
            </a:r>
            <a:r>
              <a:rPr lang="en-US" dirty="0"/>
              <a:t> (0.0 to 1.0, or start to finish of the animation).</a:t>
            </a:r>
          </a:p>
          <a:p>
            <a:pPr>
              <a:buFont typeface="Arial" panose="020B0604020202020204" pitchFamily="34" charset="0"/>
              <a:buChar char="•"/>
            </a:pPr>
            <a:r>
              <a:rPr lang="en-US" dirty="0"/>
              <a:t>The </a:t>
            </a:r>
            <a:r>
              <a:rPr lang="en-US" b="1" dirty="0"/>
              <a:t>Y-axis (vertical)</a:t>
            </a:r>
            <a:r>
              <a:rPr lang="en-US" dirty="0"/>
              <a:t> represents the </a:t>
            </a:r>
            <a:r>
              <a:rPr lang="en-US" b="1" dirty="0"/>
              <a:t>progress</a:t>
            </a:r>
            <a:r>
              <a:rPr lang="en-US" dirty="0"/>
              <a:t> of the animation (0 = starting point, 1 = final position).</a:t>
            </a:r>
          </a:p>
          <a:p>
            <a:pPr>
              <a:buFont typeface="Arial" panose="020B0604020202020204" pitchFamily="34" charset="0"/>
              <a:buChar char="•"/>
            </a:pPr>
            <a:r>
              <a:rPr lang="en-US" dirty="0"/>
              <a:t>The shape of the curve </a:t>
            </a:r>
            <a:r>
              <a:rPr lang="en-US" b="1" dirty="0"/>
              <a:t>determines the speed</a:t>
            </a:r>
            <a:r>
              <a:rPr lang="en-US" dirty="0"/>
              <a:t> and </a:t>
            </a:r>
            <a:r>
              <a:rPr lang="en-US" b="1" dirty="0"/>
              <a:t>motion style</a:t>
            </a:r>
            <a:r>
              <a:rPr lang="en-US" dirty="0"/>
              <a:t> of the animation.</a:t>
            </a:r>
          </a:p>
          <a:p>
            <a:r>
              <a:rPr lang="en-US" b="1" dirty="0"/>
              <a:t>2. </a:t>
            </a:r>
          </a:p>
          <a:p>
            <a:r>
              <a:rPr lang="en-US" b="1" dirty="0"/>
              <a:t>Key Characteristics of This S-Curve</a:t>
            </a:r>
          </a:p>
          <a:p>
            <a:pPr>
              <a:buFont typeface="+mj-lt"/>
              <a:buAutoNum type="arabicPeriod"/>
            </a:pPr>
            <a:r>
              <a:rPr lang="en-US" b="1" dirty="0"/>
              <a:t>Ease-In (Slow Start)</a:t>
            </a:r>
            <a:endParaRPr lang="en-US" dirty="0"/>
          </a:p>
          <a:p>
            <a:pPr marL="742950" lvl="1" indent="-285750">
              <a:buFont typeface="+mj-lt"/>
              <a:buAutoNum type="arabicPeriod"/>
            </a:pPr>
            <a:r>
              <a:rPr lang="en-US" dirty="0"/>
              <a:t>The curve starts </a:t>
            </a:r>
            <a:r>
              <a:rPr lang="en-US" b="1" dirty="0"/>
              <a:t>flat</a:t>
            </a:r>
            <a:r>
              <a:rPr lang="en-US" dirty="0"/>
              <a:t> near (0,0), meaning the motion </a:t>
            </a:r>
            <a:r>
              <a:rPr lang="en-US" b="1" dirty="0"/>
              <a:t>begins very slowly</a:t>
            </a:r>
            <a:r>
              <a:rPr lang="en-US" dirty="0"/>
              <a:t>.</a:t>
            </a:r>
          </a:p>
          <a:p>
            <a:pPr marL="742950" lvl="1" indent="-285750">
              <a:buFont typeface="+mj-lt"/>
              <a:buAutoNum type="arabicPeriod"/>
            </a:pPr>
            <a:r>
              <a:rPr lang="en-US" dirty="0"/>
              <a:t>Dips below x axis to replicate movement anticipation</a:t>
            </a:r>
          </a:p>
          <a:p>
            <a:pPr marL="1200150" lvl="2" indent="-285750">
              <a:buFont typeface="+mj-lt"/>
              <a:buAutoNum type="arabicPeriod"/>
            </a:pPr>
            <a:r>
              <a:rPr lang="en-US" dirty="0"/>
              <a:t>Before jumping, a character </a:t>
            </a:r>
            <a:r>
              <a:rPr lang="en-US" b="1" dirty="0"/>
              <a:t>crouches down slightly</a:t>
            </a:r>
            <a:r>
              <a:rPr lang="en-US" dirty="0"/>
              <a:t> before pushing off the ground.</a:t>
            </a:r>
          </a:p>
          <a:p>
            <a:pPr marL="742950" lvl="1" indent="-285750">
              <a:buFont typeface="+mj-lt"/>
              <a:buAutoNum type="arabicPeriod"/>
            </a:pPr>
            <a:r>
              <a:rPr lang="en-US" dirty="0"/>
              <a:t>This creates a </a:t>
            </a:r>
            <a:r>
              <a:rPr lang="en-US" b="1" dirty="0"/>
              <a:t>natural acceleration</a:t>
            </a:r>
            <a:r>
              <a:rPr lang="en-US" dirty="0"/>
              <a:t> effect, making the movement feel organic rather than robotic.</a:t>
            </a:r>
          </a:p>
          <a:p>
            <a:pPr marL="742950" lvl="1" indent="-285750">
              <a:buFont typeface="+mj-lt"/>
              <a:buAutoNum type="arabicPeriod"/>
            </a:pPr>
            <a:r>
              <a:rPr lang="en-US" b="1" dirty="0"/>
              <a:t>Example in UI:</a:t>
            </a:r>
            <a:r>
              <a:rPr lang="en-US" dirty="0"/>
              <a:t> A panel sliding onto the screen doesn’t instantly move; instead, it begins gently.</a:t>
            </a:r>
          </a:p>
          <a:p>
            <a:pPr>
              <a:buFont typeface="+mj-lt"/>
              <a:buAutoNum type="arabicPeriod"/>
            </a:pPr>
            <a:r>
              <a:rPr lang="en-US" b="1" dirty="0"/>
              <a:t>Steep Middle Section (Fast Movement)</a:t>
            </a:r>
            <a:endParaRPr lang="en-US" dirty="0"/>
          </a:p>
          <a:p>
            <a:pPr marL="742950" lvl="1" indent="-285750">
              <a:buFont typeface="+mj-lt"/>
              <a:buAutoNum type="arabicPeriod"/>
            </a:pPr>
            <a:r>
              <a:rPr lang="en-US" dirty="0"/>
              <a:t>The steepest part of the curve means the object </a:t>
            </a:r>
            <a:r>
              <a:rPr lang="en-US" b="1" dirty="0"/>
              <a:t>accelerates quickly</a:t>
            </a:r>
            <a:r>
              <a:rPr lang="en-US" dirty="0"/>
              <a:t>.</a:t>
            </a:r>
          </a:p>
          <a:p>
            <a:pPr marL="742950" lvl="1" indent="-285750">
              <a:buFont typeface="+mj-lt"/>
              <a:buAutoNum type="arabicPeriod"/>
            </a:pPr>
            <a:r>
              <a:rPr lang="en-US" dirty="0"/>
              <a:t>This is where most of the movement happens in a short amount of time.</a:t>
            </a:r>
          </a:p>
          <a:p>
            <a:pPr marL="742950" lvl="1" indent="-285750">
              <a:buFont typeface="+mj-lt"/>
              <a:buAutoNum type="arabicPeriod"/>
            </a:pPr>
            <a:r>
              <a:rPr lang="en-US" dirty="0"/>
              <a:t>This </a:t>
            </a:r>
            <a:r>
              <a:rPr lang="en-US" b="1" dirty="0"/>
              <a:t>fast transition</a:t>
            </a:r>
            <a:r>
              <a:rPr lang="en-US" dirty="0"/>
              <a:t> prevents animations from feeling sluggish or unresponsive.</a:t>
            </a:r>
          </a:p>
          <a:p>
            <a:pPr>
              <a:buFont typeface="+mj-lt"/>
              <a:buAutoNum type="arabicPeriod"/>
            </a:pPr>
            <a:r>
              <a:rPr lang="en-US" b="1" dirty="0"/>
              <a:t>Overshoot Effect</a:t>
            </a:r>
            <a:endParaRPr lang="en-US" dirty="0"/>
          </a:p>
          <a:p>
            <a:pPr marL="742950" lvl="1" indent="-285750">
              <a:buFont typeface="+mj-lt"/>
              <a:buAutoNum type="arabicPeriod"/>
            </a:pPr>
            <a:r>
              <a:rPr lang="en-US" dirty="0"/>
              <a:t>The curve </a:t>
            </a:r>
            <a:r>
              <a:rPr lang="en-US" b="1" dirty="0"/>
              <a:t>goes above 1.0</a:t>
            </a:r>
            <a:r>
              <a:rPr lang="en-US" dirty="0"/>
              <a:t> before settling back down.</a:t>
            </a:r>
          </a:p>
          <a:p>
            <a:pPr marL="742950" lvl="1" indent="-285750">
              <a:buFont typeface="+mj-lt"/>
              <a:buAutoNum type="arabicPeriod"/>
            </a:pPr>
            <a:r>
              <a:rPr lang="en-US" dirty="0"/>
              <a:t>This means the object moves </a:t>
            </a:r>
            <a:r>
              <a:rPr lang="en-US" b="1" dirty="0"/>
              <a:t>slightly past its target</a:t>
            </a:r>
            <a:r>
              <a:rPr lang="en-US" dirty="0"/>
              <a:t>, then corrects itself.</a:t>
            </a:r>
          </a:p>
          <a:p>
            <a:pPr marL="742950" lvl="1" indent="-285750">
              <a:buFont typeface="+mj-lt"/>
              <a:buAutoNum type="arabicPeriod"/>
            </a:pPr>
            <a:r>
              <a:rPr lang="en-US" dirty="0"/>
              <a:t>This adds a </a:t>
            </a:r>
            <a:r>
              <a:rPr lang="en-US" b="1" dirty="0"/>
              <a:t>bounce-back effect</a:t>
            </a:r>
            <a:r>
              <a:rPr lang="en-US" dirty="0"/>
              <a:t> or a sense of elasticity.</a:t>
            </a:r>
          </a:p>
          <a:p>
            <a:pPr marL="742950" lvl="1" indent="-285750">
              <a:buFont typeface="+mj-lt"/>
              <a:buAutoNum type="arabicPeriod"/>
            </a:pPr>
            <a:r>
              <a:rPr lang="en-US" b="1" dirty="0"/>
              <a:t>Example:</a:t>
            </a:r>
            <a:r>
              <a:rPr lang="en-US" dirty="0"/>
              <a:t> A button press that shrinks too much before snapping back to its original size.</a:t>
            </a:r>
          </a:p>
          <a:p>
            <a:pPr>
              <a:buFont typeface="+mj-lt"/>
              <a:buAutoNum type="arabicPeriod"/>
            </a:pPr>
            <a:r>
              <a:rPr lang="en-US" b="1" dirty="0"/>
              <a:t>Ease-Out (Smooth Stop)</a:t>
            </a:r>
            <a:endParaRPr lang="en-US" dirty="0"/>
          </a:p>
          <a:p>
            <a:pPr marL="742950" lvl="1" indent="-285750">
              <a:buFont typeface="+mj-lt"/>
              <a:buAutoNum type="arabicPeriod"/>
            </a:pPr>
            <a:r>
              <a:rPr lang="en-US" dirty="0"/>
              <a:t>The curve </a:t>
            </a:r>
            <a:r>
              <a:rPr lang="en-US" b="1" dirty="0"/>
              <a:t>flattens out</a:t>
            </a:r>
            <a:r>
              <a:rPr lang="en-US" dirty="0"/>
              <a:t> towards the end.</a:t>
            </a:r>
          </a:p>
          <a:p>
            <a:pPr marL="742950" lvl="1" indent="-285750">
              <a:buFont typeface="+mj-lt"/>
              <a:buAutoNum type="arabicPeriod"/>
            </a:pPr>
            <a:r>
              <a:rPr lang="en-US" dirty="0"/>
              <a:t>The motion </a:t>
            </a:r>
            <a:r>
              <a:rPr lang="en-US" b="1" dirty="0"/>
              <a:t>slows down before stopping</a:t>
            </a:r>
            <a:r>
              <a:rPr lang="en-US" dirty="0"/>
              <a:t> rather than stopping abruptly.</a:t>
            </a:r>
          </a:p>
          <a:p>
            <a:pPr marL="742950" lvl="1" indent="-285750">
              <a:buFont typeface="+mj-lt"/>
              <a:buAutoNum type="arabicPeriod"/>
            </a:pPr>
            <a:r>
              <a:rPr lang="en-US" dirty="0"/>
              <a:t>This makes the animation feel </a:t>
            </a:r>
            <a:r>
              <a:rPr lang="en-US" b="1" dirty="0"/>
              <a:t>natural and polished</a:t>
            </a:r>
            <a:r>
              <a:rPr lang="en-US" dirty="0"/>
              <a:t> rather than mechanical.</a:t>
            </a:r>
          </a:p>
          <a:p>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B3E88782-7B92-164F-E236-5EF76B1F7735}"/>
              </a:ext>
            </a:extLst>
          </p:cNvPr>
          <p:cNvSpPr>
            <a:spLocks noGrp="1"/>
          </p:cNvSpPr>
          <p:nvPr>
            <p:ph type="sldNum" sz="quarter" idx="5"/>
          </p:nvPr>
        </p:nvSpPr>
        <p:spPr/>
        <p:txBody>
          <a:bodyPr/>
          <a:lstStyle/>
          <a:p>
            <a:fld id="{17298696-D931-5D43-9815-51E00CA21D0C}" type="slidenum">
              <a:rPr lang="en-US" smtClean="0"/>
              <a:t>15</a:t>
            </a:fld>
            <a:endParaRPr lang="en-US"/>
          </a:p>
        </p:txBody>
      </p:sp>
    </p:spTree>
    <p:extLst>
      <p:ext uri="{BB962C8B-B14F-4D97-AF65-F5344CB8AC3E}">
        <p14:creationId xmlns:p14="http://schemas.microsoft.com/office/powerpoint/2010/main" val="20257227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Makes an object </a:t>
            </a:r>
            <a:r>
              <a:rPr lang="en-US" b="1" dirty="0"/>
              <a:t>grow and shrink</a:t>
            </a:r>
            <a:r>
              <a:rPr lang="en-US" dirty="0"/>
              <a:t> to </a:t>
            </a:r>
            <a:r>
              <a:rPr lang="en-US" b="1" dirty="0"/>
              <a:t>draw user attention</a:t>
            </a:r>
            <a:r>
              <a:rPr lang="en-US" dirty="0"/>
              <a:t>.</a:t>
            </a:r>
          </a:p>
          <a:p>
            <a:r>
              <a:rPr lang="en-US" dirty="0"/>
              <a:t>Often used for </a:t>
            </a:r>
            <a:r>
              <a:rPr lang="en-US" b="1" dirty="0"/>
              <a:t>score pop-ups, notifications, or important UI elements</a:t>
            </a:r>
            <a:r>
              <a:rPr lang="en-US" dirty="0"/>
              <a:t>.</a:t>
            </a:r>
          </a:p>
          <a:p>
            <a:r>
              <a:rPr lang="en-US" dirty="0"/>
              <a:t>Starts </a:t>
            </a:r>
            <a:r>
              <a:rPr lang="en-US" b="1" dirty="0"/>
              <a:t>slow</a:t>
            </a:r>
            <a:r>
              <a:rPr lang="en-US" dirty="0"/>
              <a:t>, speeds up, and then </a:t>
            </a:r>
            <a:r>
              <a:rPr lang="en-US" b="1" dirty="0"/>
              <a:t>slows down</a:t>
            </a:r>
            <a:r>
              <a:rPr lang="en-US" dirty="0"/>
              <a:t> before repeating.</a:t>
            </a:r>
          </a:p>
          <a:p>
            <a:endParaRPr lang="en-US" dirty="0"/>
          </a:p>
          <a:p>
            <a:r>
              <a:rPr lang="en-US" b="1" dirty="0"/>
              <a:t>What the Curve Represents</a:t>
            </a:r>
          </a:p>
          <a:p>
            <a:pPr>
              <a:buFont typeface="Arial" panose="020B0604020202020204" pitchFamily="34" charset="0"/>
              <a:buChar char="•"/>
            </a:pPr>
            <a:r>
              <a:rPr lang="en-US" dirty="0"/>
              <a:t>The </a:t>
            </a:r>
            <a:r>
              <a:rPr lang="en-US" b="1" dirty="0"/>
              <a:t>X-axis (horizontal)</a:t>
            </a:r>
            <a:r>
              <a:rPr lang="en-US" dirty="0"/>
              <a:t> represents </a:t>
            </a:r>
            <a:r>
              <a:rPr lang="en-US" b="1" dirty="0"/>
              <a:t>time</a:t>
            </a:r>
            <a:r>
              <a:rPr lang="en-US" dirty="0"/>
              <a:t> (0.0 to 1.0, or start to finish of the animation).</a:t>
            </a:r>
          </a:p>
          <a:p>
            <a:pPr>
              <a:buFont typeface="Arial" panose="020B0604020202020204" pitchFamily="34" charset="0"/>
              <a:buChar char="•"/>
            </a:pPr>
            <a:r>
              <a:rPr lang="en-US" dirty="0"/>
              <a:t>The </a:t>
            </a:r>
            <a:r>
              <a:rPr lang="en-US" b="1" dirty="0"/>
              <a:t>Y-axis (vertical)</a:t>
            </a:r>
            <a:r>
              <a:rPr lang="en-US" dirty="0"/>
              <a:t> represents the </a:t>
            </a:r>
            <a:r>
              <a:rPr lang="en-US" b="1" dirty="0"/>
              <a:t>progress</a:t>
            </a:r>
            <a:r>
              <a:rPr lang="en-US" dirty="0"/>
              <a:t> of the animation (0 = starting point, 1 = final position).</a:t>
            </a:r>
          </a:p>
          <a:p>
            <a:pPr>
              <a:buFont typeface="Arial" panose="020B0604020202020204" pitchFamily="34" charset="0"/>
              <a:buChar char="•"/>
            </a:pPr>
            <a:r>
              <a:rPr lang="en-US" dirty="0"/>
              <a:t>The shape of the curve </a:t>
            </a:r>
            <a:r>
              <a:rPr lang="en-US" b="1" dirty="0"/>
              <a:t>determines the speed</a:t>
            </a:r>
            <a:r>
              <a:rPr lang="en-US" dirty="0"/>
              <a:t> and </a:t>
            </a:r>
            <a:r>
              <a:rPr lang="en-US" b="1" dirty="0"/>
              <a:t>motion style</a:t>
            </a:r>
            <a:r>
              <a:rPr lang="en-US" dirty="0"/>
              <a:t> of the animation.</a:t>
            </a:r>
          </a:p>
          <a:p>
            <a:r>
              <a:rPr lang="en-US" b="1" dirty="0"/>
              <a:t>2. </a:t>
            </a:r>
          </a:p>
          <a:p>
            <a:r>
              <a:rPr lang="en-US" b="1" dirty="0"/>
              <a:t>Key Characteristics of This S-Curve</a:t>
            </a:r>
          </a:p>
          <a:p>
            <a:pPr>
              <a:buFont typeface="+mj-lt"/>
              <a:buAutoNum type="arabicPeriod"/>
            </a:pPr>
            <a:r>
              <a:rPr lang="en-US" b="1" dirty="0"/>
              <a:t>Ease-In (Slow Start)</a:t>
            </a:r>
            <a:endParaRPr lang="en-US" dirty="0"/>
          </a:p>
          <a:p>
            <a:pPr marL="742950" lvl="1" indent="-285750">
              <a:buFont typeface="+mj-lt"/>
              <a:buAutoNum type="arabicPeriod"/>
            </a:pPr>
            <a:r>
              <a:rPr lang="en-US" dirty="0"/>
              <a:t>The curve starts </a:t>
            </a:r>
            <a:r>
              <a:rPr lang="en-US" b="1" dirty="0"/>
              <a:t>flat</a:t>
            </a:r>
            <a:r>
              <a:rPr lang="en-US" dirty="0"/>
              <a:t> near (0,0), meaning the motion </a:t>
            </a:r>
            <a:r>
              <a:rPr lang="en-US" b="1" dirty="0"/>
              <a:t>begins very slowly</a:t>
            </a:r>
            <a:r>
              <a:rPr lang="en-US" dirty="0"/>
              <a:t>.</a:t>
            </a:r>
          </a:p>
          <a:p>
            <a:pPr marL="742950" lvl="1" indent="-285750">
              <a:buFont typeface="+mj-lt"/>
              <a:buAutoNum type="arabicPeriod"/>
            </a:pPr>
            <a:r>
              <a:rPr lang="en-US" dirty="0"/>
              <a:t>Dips below x axis to replicate movement anticipation</a:t>
            </a:r>
          </a:p>
          <a:p>
            <a:pPr marL="1200150" lvl="2" indent="-285750">
              <a:buFont typeface="+mj-lt"/>
              <a:buAutoNum type="arabicPeriod"/>
            </a:pPr>
            <a:r>
              <a:rPr lang="en-US" dirty="0"/>
              <a:t>Before jumping, a character </a:t>
            </a:r>
            <a:r>
              <a:rPr lang="en-US" b="1" dirty="0"/>
              <a:t>crouches down slightly</a:t>
            </a:r>
            <a:r>
              <a:rPr lang="en-US" dirty="0"/>
              <a:t> before pushing off the ground.</a:t>
            </a:r>
          </a:p>
          <a:p>
            <a:pPr marL="742950" lvl="1" indent="-285750">
              <a:buFont typeface="+mj-lt"/>
              <a:buAutoNum type="arabicPeriod"/>
            </a:pPr>
            <a:r>
              <a:rPr lang="en-US" dirty="0"/>
              <a:t>This creates a </a:t>
            </a:r>
            <a:r>
              <a:rPr lang="en-US" b="1" dirty="0"/>
              <a:t>natural acceleration</a:t>
            </a:r>
            <a:r>
              <a:rPr lang="en-US" dirty="0"/>
              <a:t> effect, making the movement feel organic rather than robotic.</a:t>
            </a:r>
          </a:p>
          <a:p>
            <a:pPr marL="742950" lvl="1" indent="-285750">
              <a:buFont typeface="+mj-lt"/>
              <a:buAutoNum type="arabicPeriod"/>
            </a:pPr>
            <a:r>
              <a:rPr lang="en-US" b="1" dirty="0"/>
              <a:t>Example in UI:</a:t>
            </a:r>
            <a:r>
              <a:rPr lang="en-US" dirty="0"/>
              <a:t> A panel sliding onto the screen doesn’t instantly move; instead, it begins gently.</a:t>
            </a:r>
          </a:p>
          <a:p>
            <a:pPr>
              <a:buFont typeface="+mj-lt"/>
              <a:buAutoNum type="arabicPeriod"/>
            </a:pPr>
            <a:r>
              <a:rPr lang="en-US" b="1" dirty="0"/>
              <a:t>Steep Middle Section (Fast Movement)</a:t>
            </a:r>
            <a:endParaRPr lang="en-US" dirty="0"/>
          </a:p>
          <a:p>
            <a:pPr marL="742950" lvl="1" indent="-285750">
              <a:buFont typeface="+mj-lt"/>
              <a:buAutoNum type="arabicPeriod"/>
            </a:pPr>
            <a:r>
              <a:rPr lang="en-US" dirty="0"/>
              <a:t>The steepest part of the curve means the object </a:t>
            </a:r>
            <a:r>
              <a:rPr lang="en-US" b="1" dirty="0"/>
              <a:t>accelerates quickly</a:t>
            </a:r>
            <a:r>
              <a:rPr lang="en-US" dirty="0"/>
              <a:t>.</a:t>
            </a:r>
          </a:p>
          <a:p>
            <a:pPr marL="742950" lvl="1" indent="-285750">
              <a:buFont typeface="+mj-lt"/>
              <a:buAutoNum type="arabicPeriod"/>
            </a:pPr>
            <a:r>
              <a:rPr lang="en-US" dirty="0"/>
              <a:t>This is where most of the movement happens in a short amount of time.</a:t>
            </a:r>
          </a:p>
          <a:p>
            <a:pPr marL="742950" lvl="1" indent="-285750">
              <a:buFont typeface="+mj-lt"/>
              <a:buAutoNum type="arabicPeriod"/>
            </a:pPr>
            <a:r>
              <a:rPr lang="en-US" dirty="0"/>
              <a:t>This </a:t>
            </a:r>
            <a:r>
              <a:rPr lang="en-US" b="1" dirty="0"/>
              <a:t>fast transition</a:t>
            </a:r>
            <a:r>
              <a:rPr lang="en-US" dirty="0"/>
              <a:t> prevents animations from feeling sluggish or unresponsive.</a:t>
            </a:r>
          </a:p>
          <a:p>
            <a:pPr>
              <a:buFont typeface="+mj-lt"/>
              <a:buAutoNum type="arabicPeriod"/>
            </a:pPr>
            <a:r>
              <a:rPr lang="en-US" b="1" dirty="0"/>
              <a:t>Overshoot Effect</a:t>
            </a:r>
            <a:endParaRPr lang="en-US" dirty="0"/>
          </a:p>
          <a:p>
            <a:pPr marL="742950" lvl="1" indent="-285750">
              <a:buFont typeface="+mj-lt"/>
              <a:buAutoNum type="arabicPeriod"/>
            </a:pPr>
            <a:r>
              <a:rPr lang="en-US" dirty="0"/>
              <a:t>The curve </a:t>
            </a:r>
            <a:r>
              <a:rPr lang="en-US" b="1" dirty="0"/>
              <a:t>goes above 1.0</a:t>
            </a:r>
            <a:r>
              <a:rPr lang="en-US" dirty="0"/>
              <a:t> before settling back down.</a:t>
            </a:r>
          </a:p>
          <a:p>
            <a:pPr marL="742950" lvl="1" indent="-285750">
              <a:buFont typeface="+mj-lt"/>
              <a:buAutoNum type="arabicPeriod"/>
            </a:pPr>
            <a:r>
              <a:rPr lang="en-US" dirty="0"/>
              <a:t>This means the object moves </a:t>
            </a:r>
            <a:r>
              <a:rPr lang="en-US" b="1" dirty="0"/>
              <a:t>slightly past its target</a:t>
            </a:r>
            <a:r>
              <a:rPr lang="en-US" dirty="0"/>
              <a:t>, then corrects itself.</a:t>
            </a:r>
          </a:p>
          <a:p>
            <a:pPr marL="742950" lvl="1" indent="-285750">
              <a:buFont typeface="+mj-lt"/>
              <a:buAutoNum type="arabicPeriod"/>
            </a:pPr>
            <a:r>
              <a:rPr lang="en-US" dirty="0"/>
              <a:t>This adds a </a:t>
            </a:r>
            <a:r>
              <a:rPr lang="en-US" b="1" dirty="0"/>
              <a:t>bounce-back effect</a:t>
            </a:r>
            <a:r>
              <a:rPr lang="en-US" dirty="0"/>
              <a:t> or a sense of elasticity.</a:t>
            </a:r>
          </a:p>
          <a:p>
            <a:pPr marL="742950" lvl="1" indent="-285750">
              <a:buFont typeface="+mj-lt"/>
              <a:buAutoNum type="arabicPeriod"/>
            </a:pPr>
            <a:r>
              <a:rPr lang="en-US" b="1" dirty="0"/>
              <a:t>Example:</a:t>
            </a:r>
            <a:r>
              <a:rPr lang="en-US" dirty="0"/>
              <a:t> A button press that shrinks too much before snapping back to its original size.</a:t>
            </a:r>
          </a:p>
          <a:p>
            <a:pPr>
              <a:buFont typeface="+mj-lt"/>
              <a:buAutoNum type="arabicPeriod"/>
            </a:pPr>
            <a:r>
              <a:rPr lang="en-US" b="1" dirty="0"/>
              <a:t>Ease-Out (Smooth Stop)</a:t>
            </a:r>
            <a:endParaRPr lang="en-US" dirty="0"/>
          </a:p>
          <a:p>
            <a:pPr marL="742950" lvl="1" indent="-285750">
              <a:buFont typeface="+mj-lt"/>
              <a:buAutoNum type="arabicPeriod"/>
            </a:pPr>
            <a:r>
              <a:rPr lang="en-US" dirty="0"/>
              <a:t>The curve </a:t>
            </a:r>
            <a:r>
              <a:rPr lang="en-US" b="1" dirty="0"/>
              <a:t>flattens out</a:t>
            </a:r>
            <a:r>
              <a:rPr lang="en-US" dirty="0"/>
              <a:t> towards the end.</a:t>
            </a:r>
          </a:p>
          <a:p>
            <a:pPr marL="742950" lvl="1" indent="-285750">
              <a:buFont typeface="+mj-lt"/>
              <a:buAutoNum type="arabicPeriod"/>
            </a:pPr>
            <a:r>
              <a:rPr lang="en-US" dirty="0"/>
              <a:t>The motion </a:t>
            </a:r>
            <a:r>
              <a:rPr lang="en-US" b="1" dirty="0"/>
              <a:t>slows down before stopping</a:t>
            </a:r>
            <a:r>
              <a:rPr lang="en-US" dirty="0"/>
              <a:t> rather than stopping abruptly.</a:t>
            </a:r>
          </a:p>
          <a:p>
            <a:pPr marL="742950" lvl="1" indent="-285750">
              <a:buFont typeface="+mj-lt"/>
              <a:buAutoNum type="arabicPeriod"/>
            </a:pPr>
            <a:r>
              <a:rPr lang="en-US" dirty="0"/>
              <a:t>This makes the animation feel </a:t>
            </a:r>
            <a:r>
              <a:rPr lang="en-US" b="1" dirty="0"/>
              <a:t>natural and polished</a:t>
            </a:r>
            <a:r>
              <a:rPr lang="en-US" dirty="0"/>
              <a:t> rather than mechanical.</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16</a:t>
            </a:fld>
            <a:endParaRPr lang="en-US"/>
          </a:p>
        </p:txBody>
      </p:sp>
    </p:spTree>
    <p:extLst>
      <p:ext uri="{BB962C8B-B14F-4D97-AF65-F5344CB8AC3E}">
        <p14:creationId xmlns:p14="http://schemas.microsoft.com/office/powerpoint/2010/main" val="31161661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Decrease Score &amp; Shrink Animation:</a:t>
            </a:r>
            <a:r>
              <a:rPr lang="en-US" dirty="0"/>
              <a:t> When the score decreases, the panel briefly shrinks and returns to normal to show points were lost. </a:t>
            </a:r>
            <a:r>
              <a:rPr lang="en-US" dirty="0" err="1"/>
              <a:t>Mathf.PingPong</a:t>
            </a:r>
            <a:r>
              <a:rPr lang="en-US" dirty="0"/>
              <a:t> creates a smooth back-and-forth effect, Vector3.Lerp interpolates between the original and smaller scale, and </a:t>
            </a:r>
            <a:r>
              <a:rPr lang="en-US" dirty="0" err="1"/>
              <a:t>Mathf.SmoothStep</a:t>
            </a:r>
            <a:r>
              <a:rPr lang="en-US" dirty="0"/>
              <a:t> makes the scaling appear gradual and natural.</a:t>
            </a:r>
          </a:p>
        </p:txBody>
      </p:sp>
      <p:sp>
        <p:nvSpPr>
          <p:cNvPr id="4" name="Slide Number Placeholder 3"/>
          <p:cNvSpPr>
            <a:spLocks noGrp="1"/>
          </p:cNvSpPr>
          <p:nvPr>
            <p:ph type="sldNum" sz="quarter" idx="5"/>
          </p:nvPr>
        </p:nvSpPr>
        <p:spPr/>
        <p:txBody>
          <a:bodyPr/>
          <a:lstStyle/>
          <a:p>
            <a:fld id="{17298696-D931-5D43-9815-51E00CA21D0C}" type="slidenum">
              <a:rPr lang="en-US" smtClean="0"/>
              <a:t>17</a:t>
            </a:fld>
            <a:endParaRPr lang="en-US"/>
          </a:p>
        </p:txBody>
      </p:sp>
    </p:spTree>
    <p:extLst>
      <p:ext uri="{BB962C8B-B14F-4D97-AF65-F5344CB8AC3E}">
        <p14:creationId xmlns:p14="http://schemas.microsoft.com/office/powerpoint/2010/main" val="18605980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 Why UI </a:t>
            </a:r>
            <a:r>
              <a:rPr lang="en-US" b="1" dirty="0" err="1"/>
              <a:t>Tweening</a:t>
            </a:r>
            <a:r>
              <a:rPr lang="en-US" b="1" dirty="0"/>
              <a:t> Matters</a:t>
            </a:r>
          </a:p>
          <a:p>
            <a:pPr lvl="1">
              <a:buFont typeface="Arial" panose="020B0604020202020204" pitchFamily="34" charset="0"/>
              <a:buChar char="•"/>
            </a:pPr>
            <a:r>
              <a:rPr lang="en-US" dirty="0"/>
              <a:t>UI </a:t>
            </a:r>
            <a:r>
              <a:rPr lang="en-US" b="1" dirty="0"/>
              <a:t>should feel alive and responsive</a:t>
            </a:r>
            <a:r>
              <a:rPr lang="en-US" dirty="0"/>
              <a:t>.</a:t>
            </a:r>
          </a:p>
          <a:p>
            <a:pPr lvl="1">
              <a:buFont typeface="Arial" panose="020B0604020202020204" pitchFamily="34" charset="0"/>
              <a:buChar char="•"/>
            </a:pPr>
            <a:r>
              <a:rPr lang="en-US" dirty="0"/>
              <a:t>Simple </a:t>
            </a:r>
            <a:r>
              <a:rPr lang="en-US" b="1" dirty="0"/>
              <a:t>scale, fade, and slide</a:t>
            </a:r>
            <a:r>
              <a:rPr lang="en-US" dirty="0"/>
              <a:t> effects add </a:t>
            </a:r>
            <a:r>
              <a:rPr lang="en-US" b="1" dirty="0"/>
              <a:t>polish</a:t>
            </a:r>
            <a:r>
              <a:rPr lang="en-US" dirty="0"/>
              <a:t> to the user experience.</a:t>
            </a:r>
          </a:p>
          <a:p>
            <a:pPr lvl="1">
              <a:buFont typeface="Arial" panose="020B0604020202020204" pitchFamily="34" charset="0"/>
              <a:buChar char="•"/>
            </a:pPr>
            <a:r>
              <a:rPr lang="en-US" dirty="0"/>
              <a:t>Used in </a:t>
            </a:r>
            <a:r>
              <a:rPr lang="en-US" b="1" dirty="0"/>
              <a:t>all modern apps &amp; games</a:t>
            </a:r>
            <a:r>
              <a:rPr lang="en-US" dirty="0"/>
              <a:t> to make interactions feel smooth.</a:t>
            </a:r>
          </a:p>
          <a:p>
            <a:r>
              <a:rPr lang="en-US" b="1" dirty="0"/>
              <a:t>2. Choosing the Right Animation for the Right Context</a:t>
            </a:r>
          </a:p>
          <a:p>
            <a:pPr lvl="1">
              <a:buFont typeface="Arial" panose="020B0604020202020204" pitchFamily="34" charset="0"/>
              <a:buChar char="•"/>
            </a:pPr>
            <a:r>
              <a:rPr lang="en-US" b="1" dirty="0"/>
              <a:t>Fade-in</a:t>
            </a:r>
            <a:r>
              <a:rPr lang="en-US" dirty="0"/>
              <a:t> → Great for introducing UI elements smoothly.</a:t>
            </a:r>
          </a:p>
          <a:p>
            <a:pPr lvl="1">
              <a:buFont typeface="Arial" panose="020B0604020202020204" pitchFamily="34" charset="0"/>
              <a:buChar char="•"/>
            </a:pPr>
            <a:r>
              <a:rPr lang="en-US" b="1" dirty="0"/>
              <a:t>Slide-in</a:t>
            </a:r>
            <a:r>
              <a:rPr lang="en-US" dirty="0"/>
              <a:t> → Works best for menus, notifications, or panels.</a:t>
            </a:r>
          </a:p>
          <a:p>
            <a:pPr lvl="1">
              <a:buFont typeface="Arial" panose="020B0604020202020204" pitchFamily="34" charset="0"/>
              <a:buChar char="•"/>
            </a:pPr>
            <a:r>
              <a:rPr lang="en-US" b="1" dirty="0"/>
              <a:t>Pulsing</a:t>
            </a:r>
            <a:r>
              <a:rPr lang="en-US" dirty="0"/>
              <a:t> → Helps </a:t>
            </a:r>
            <a:r>
              <a:rPr lang="en-US" b="1" dirty="0"/>
              <a:t>highlight important UI elements</a:t>
            </a:r>
            <a:r>
              <a:rPr lang="en-US" dirty="0"/>
              <a:t>.</a:t>
            </a:r>
          </a:p>
          <a:p>
            <a:pPr lvl="1">
              <a:buFont typeface="Arial" panose="020B0604020202020204" pitchFamily="34" charset="0"/>
              <a:buChar char="•"/>
            </a:pPr>
            <a:r>
              <a:rPr lang="en-US" b="1" dirty="0"/>
              <a:t>Shrink on click</a:t>
            </a:r>
            <a:r>
              <a:rPr lang="en-US" dirty="0"/>
              <a:t> → Makes buttons feel </a:t>
            </a:r>
            <a:r>
              <a:rPr lang="en-US" b="1" dirty="0"/>
              <a:t>more tactile</a:t>
            </a:r>
            <a:r>
              <a:rPr lang="en-US" dirty="0"/>
              <a:t>.</a:t>
            </a:r>
          </a:p>
          <a:p>
            <a:r>
              <a:rPr lang="en-US" b="1" dirty="0"/>
              <a:t>3. Why We Use </a:t>
            </a:r>
            <a:r>
              <a:rPr lang="en-US" b="1" dirty="0" err="1"/>
              <a:t>LeanTween</a:t>
            </a:r>
            <a:endParaRPr lang="en-US" b="1" dirty="0"/>
          </a:p>
          <a:p>
            <a:pPr lvl="1">
              <a:buFont typeface="Arial" panose="020B0604020202020204" pitchFamily="34" charset="0"/>
              <a:buChar char="•"/>
            </a:pPr>
            <a:r>
              <a:rPr lang="en-US" b="1" dirty="0"/>
              <a:t>Performance optimized</a:t>
            </a:r>
            <a:r>
              <a:rPr lang="en-US" dirty="0"/>
              <a:t> for UI animations.</a:t>
            </a:r>
          </a:p>
          <a:p>
            <a:pPr lvl="1">
              <a:buFont typeface="Arial" panose="020B0604020202020204" pitchFamily="34" charset="0"/>
              <a:buChar char="•"/>
            </a:pPr>
            <a:r>
              <a:rPr lang="en-US" dirty="0"/>
              <a:t>No need for </a:t>
            </a:r>
            <a:r>
              <a:rPr lang="en-US" b="1" dirty="0"/>
              <a:t>custom Update() logic</a:t>
            </a:r>
            <a:r>
              <a:rPr lang="en-US" dirty="0"/>
              <a:t>.</a:t>
            </a:r>
          </a:p>
          <a:p>
            <a:pPr lvl="1">
              <a:buFont typeface="Arial" panose="020B0604020202020204" pitchFamily="34" charset="0"/>
              <a:buChar char="•"/>
            </a:pPr>
            <a:r>
              <a:rPr lang="en-US" b="1" dirty="0"/>
              <a:t>More control</a:t>
            </a:r>
            <a:r>
              <a:rPr lang="en-US" dirty="0"/>
              <a:t> over easing, delays, and sequences.</a:t>
            </a:r>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18</a:t>
            </a:fld>
            <a:endParaRPr lang="en-US"/>
          </a:p>
        </p:txBody>
      </p:sp>
    </p:spTree>
    <p:extLst>
      <p:ext uri="{BB962C8B-B14F-4D97-AF65-F5344CB8AC3E}">
        <p14:creationId xmlns:p14="http://schemas.microsoft.com/office/powerpoint/2010/main" val="1880283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What is UI </a:t>
            </a:r>
            <a:r>
              <a:rPr lang="en-US" b="1" dirty="0" err="1"/>
              <a:t>Tweening</a:t>
            </a:r>
            <a:r>
              <a:rPr lang="en-US" b="1" dirty="0"/>
              <a:t>?</a:t>
            </a:r>
            <a:endParaRPr lang="en-US" dirty="0"/>
          </a:p>
          <a:p>
            <a:pPr>
              <a:buFont typeface="Arial" panose="020B0604020202020204" pitchFamily="34" charset="0"/>
              <a:buChar char="•"/>
            </a:pPr>
            <a:r>
              <a:rPr lang="en-US" dirty="0"/>
              <a:t>It refers to smooth, animated transitions between UI states.</a:t>
            </a:r>
          </a:p>
          <a:p>
            <a:pPr>
              <a:buFont typeface="Arial" panose="020B0604020202020204" pitchFamily="34" charset="0"/>
              <a:buChar char="•"/>
            </a:pPr>
            <a:r>
              <a:rPr lang="en-US" dirty="0"/>
              <a:t>Instead of instantly changing UI elements (color, position, size, transparency), we animate them over time.</a:t>
            </a:r>
          </a:p>
          <a:p>
            <a:pPr>
              <a:buFont typeface="Arial" panose="020B0604020202020204" pitchFamily="34" charset="0"/>
              <a:buChar char="•"/>
            </a:pPr>
            <a:r>
              <a:rPr lang="en-US" dirty="0"/>
              <a:t>This makes the UI feel more dynamic and polished, since they are usually the more static aspects of the game</a:t>
            </a:r>
          </a:p>
          <a:p>
            <a:r>
              <a:rPr lang="en-US" b="1" dirty="0"/>
              <a:t>Why use </a:t>
            </a:r>
            <a:r>
              <a:rPr lang="en-US" b="1" dirty="0" err="1"/>
              <a:t>tweening</a:t>
            </a:r>
            <a:r>
              <a:rPr lang="en-US" b="1" dirty="0"/>
              <a:t>?</a:t>
            </a:r>
            <a:endParaRPr lang="en-US" dirty="0"/>
          </a:p>
          <a:p>
            <a:pPr>
              <a:buFont typeface="Arial" panose="020B0604020202020204" pitchFamily="34" charset="0"/>
              <a:buChar char="•"/>
            </a:pPr>
            <a:r>
              <a:rPr lang="en-US" dirty="0"/>
              <a:t>It enhances user experience and game feel.</a:t>
            </a:r>
          </a:p>
          <a:p>
            <a:pPr>
              <a:buFont typeface="Arial" panose="020B0604020202020204" pitchFamily="34" charset="0"/>
              <a:buChar char="•"/>
            </a:pPr>
            <a:r>
              <a:rPr lang="en-US" dirty="0"/>
              <a:t>Makes UI interactions more engaging and visually appealing.</a:t>
            </a:r>
          </a:p>
          <a:p>
            <a:pPr>
              <a:buFont typeface="Arial" panose="020B0604020202020204" pitchFamily="34" charset="0"/>
              <a:buChar char="•"/>
            </a:pPr>
            <a:r>
              <a:rPr lang="en-US" dirty="0"/>
              <a:t>Here are some </a:t>
            </a:r>
            <a:r>
              <a:rPr lang="en-US" dirty="0" err="1"/>
              <a:t>exmaples</a:t>
            </a:r>
            <a:r>
              <a:rPr lang="en-US" dirty="0"/>
              <a:t> of cool uses of UI tween that adds to the Game feel. In candy crush, the UI has a cool, bounce/puppet like animation that add to the playful, childlike lightheartedness, the game tries to </a:t>
            </a:r>
            <a:r>
              <a:rPr lang="en-US" dirty="0" err="1"/>
              <a:t>envoke</a:t>
            </a:r>
            <a:r>
              <a:rPr lang="en-US" dirty="0"/>
              <a:t> in its players </a:t>
            </a:r>
          </a:p>
        </p:txBody>
      </p:sp>
      <p:sp>
        <p:nvSpPr>
          <p:cNvPr id="4" name="Slide Number Placeholder 3"/>
          <p:cNvSpPr>
            <a:spLocks noGrp="1"/>
          </p:cNvSpPr>
          <p:nvPr>
            <p:ph type="sldNum" sz="quarter" idx="5"/>
          </p:nvPr>
        </p:nvSpPr>
        <p:spPr/>
        <p:txBody>
          <a:bodyPr/>
          <a:lstStyle/>
          <a:p>
            <a:fld id="{17298696-D931-5D43-9815-51E00CA21D0C}" type="slidenum">
              <a:rPr lang="en-US" smtClean="0"/>
              <a:t>2</a:t>
            </a:fld>
            <a:endParaRPr lang="en-US"/>
          </a:p>
        </p:txBody>
      </p:sp>
    </p:spTree>
    <p:extLst>
      <p:ext uri="{BB962C8B-B14F-4D97-AF65-F5344CB8AC3E}">
        <p14:creationId xmlns:p14="http://schemas.microsoft.com/office/powerpoint/2010/main" val="2902792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err="1"/>
              <a:t>Tweening</a:t>
            </a:r>
            <a:r>
              <a:rPr lang="en-US" dirty="0"/>
              <a:t> can be used </a:t>
            </a:r>
            <a:r>
              <a:rPr lang="en-US" dirty="0" err="1"/>
              <a:t>for:</a:t>
            </a:r>
            <a:r>
              <a:rPr lang="en-US" b="1" dirty="0" err="1"/>
              <a:t>Fading</a:t>
            </a:r>
            <a:r>
              <a:rPr lang="en-US" b="1" dirty="0"/>
              <a:t> elements</a:t>
            </a:r>
            <a:r>
              <a:rPr lang="en-US" dirty="0"/>
              <a:t> (making buttons appear/disappear smoothly).</a:t>
            </a:r>
          </a:p>
          <a:p>
            <a:pPr>
              <a:buFont typeface="Arial" panose="020B0604020202020204" pitchFamily="34" charset="0"/>
              <a:buChar char="•"/>
            </a:pPr>
            <a:r>
              <a:rPr lang="en-US" b="1" dirty="0"/>
              <a:t>Sliding UI components</a:t>
            </a:r>
            <a:r>
              <a:rPr lang="en-US" dirty="0"/>
              <a:t> (e.g., menus or notifications).</a:t>
            </a:r>
          </a:p>
          <a:p>
            <a:pPr>
              <a:buFont typeface="Arial" panose="020B0604020202020204" pitchFamily="34" charset="0"/>
              <a:buChar char="•"/>
            </a:pPr>
            <a:r>
              <a:rPr lang="en-US" b="1" dirty="0"/>
              <a:t>Scaling effects</a:t>
            </a:r>
            <a:r>
              <a:rPr lang="en-US" dirty="0"/>
              <a:t> (making a button pulse when clicked).</a:t>
            </a:r>
          </a:p>
          <a:p>
            <a:pPr>
              <a:buFont typeface="Arial" panose="020B0604020202020204" pitchFamily="34" charset="0"/>
              <a:buChar char="•"/>
            </a:pPr>
            <a:r>
              <a:rPr lang="en-US" b="1" dirty="0"/>
              <a:t>Complex motion</a:t>
            </a:r>
            <a:r>
              <a:rPr lang="en-US" dirty="0"/>
              <a:t> (custom animations with keyframes).</a:t>
            </a:r>
          </a:p>
          <a:p>
            <a:r>
              <a:rPr lang="en-US" dirty="0"/>
              <a:t>This tutorial will focus on these core types of </a:t>
            </a:r>
            <a:r>
              <a:rPr lang="en-US" dirty="0" err="1"/>
              <a:t>tweening</a:t>
            </a:r>
            <a:r>
              <a:rPr lang="en-US" dirty="0"/>
              <a:t>.</a:t>
            </a:r>
          </a:p>
        </p:txBody>
      </p:sp>
      <p:sp>
        <p:nvSpPr>
          <p:cNvPr id="4" name="Slide Number Placeholder 3"/>
          <p:cNvSpPr>
            <a:spLocks noGrp="1"/>
          </p:cNvSpPr>
          <p:nvPr>
            <p:ph type="sldNum" sz="quarter" idx="5"/>
          </p:nvPr>
        </p:nvSpPr>
        <p:spPr/>
        <p:txBody>
          <a:bodyPr/>
          <a:lstStyle/>
          <a:p>
            <a:fld id="{17298696-D931-5D43-9815-51E00CA21D0C}" type="slidenum">
              <a:rPr lang="en-US" smtClean="0"/>
              <a:t>3</a:t>
            </a:fld>
            <a:endParaRPr lang="en-US"/>
          </a:p>
        </p:txBody>
      </p:sp>
    </p:spTree>
    <p:extLst>
      <p:ext uri="{BB962C8B-B14F-4D97-AF65-F5344CB8AC3E}">
        <p14:creationId xmlns:p14="http://schemas.microsoft.com/office/powerpoint/2010/main" val="2643591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What is easing?</a:t>
            </a:r>
            <a:r>
              <a:rPr lang="en-US" dirty="0"/>
              <a:t> Easing controls the speed of an animation over time.</a:t>
            </a:r>
          </a:p>
          <a:p>
            <a:pPr>
              <a:buFont typeface="Arial" panose="020B0604020202020204" pitchFamily="34" charset="0"/>
              <a:buChar char="•"/>
            </a:pPr>
            <a:r>
              <a:rPr lang="en-US" b="1" dirty="0"/>
              <a:t>Why does it matter?</a:t>
            </a:r>
            <a:r>
              <a:rPr lang="en-US" dirty="0"/>
              <a:t> It makes animations feel natural, mimicking physics (e.g., acceleration and deceleration).</a:t>
            </a:r>
          </a:p>
          <a:p>
            <a:pPr>
              <a:buFont typeface="Arial" panose="020B0604020202020204" pitchFamily="34" charset="0"/>
              <a:buChar char="•"/>
            </a:pPr>
            <a:r>
              <a:rPr lang="en-US" dirty="0"/>
              <a:t>Instead of moving at a constant speed, easing lets us </a:t>
            </a:r>
            <a:r>
              <a:rPr lang="en-US" b="1" dirty="0"/>
              <a:t>ramp up and slow down</a:t>
            </a:r>
            <a:r>
              <a:rPr lang="en-US" dirty="0"/>
              <a:t> for a smooth effect.</a:t>
            </a:r>
          </a:p>
          <a:p>
            <a:pPr>
              <a:buFont typeface="Arial" panose="020B0604020202020204" pitchFamily="34" charset="0"/>
              <a:buChar char="•"/>
            </a:pPr>
            <a:r>
              <a:rPr lang="en-US" dirty="0"/>
              <a:t>Unity’s </a:t>
            </a:r>
            <a:r>
              <a:rPr lang="en-US" dirty="0" err="1"/>
              <a:t>AnimationCurve</a:t>
            </a:r>
            <a:r>
              <a:rPr lang="en-US" dirty="0"/>
              <a:t> lets us define these custom transitions.</a:t>
            </a:r>
          </a:p>
          <a:p>
            <a:r>
              <a:rPr lang="en-US" b="1" dirty="0"/>
              <a:t>Code Snippet Example Explanation:</a:t>
            </a:r>
            <a:endParaRPr lang="en-US" dirty="0"/>
          </a:p>
          <a:p>
            <a:pPr>
              <a:buFont typeface="Arial" panose="020B0604020202020204" pitchFamily="34" charset="0"/>
              <a:buChar char="•"/>
            </a:pPr>
            <a:r>
              <a:rPr lang="en-US" dirty="0"/>
              <a:t>We use </a:t>
            </a:r>
            <a:r>
              <a:rPr lang="en-US" dirty="0" err="1"/>
              <a:t>AnimationCurve.EaseInOut</a:t>
            </a:r>
            <a:r>
              <a:rPr lang="en-US" dirty="0"/>
              <a:t>(0f, 0f, 1f, 1f); to create a natural start/stop motion.</a:t>
            </a:r>
          </a:p>
          <a:p>
            <a:pPr>
              <a:buFont typeface="Arial" panose="020B0604020202020204" pitchFamily="34" charset="0"/>
              <a:buChar char="•"/>
            </a:pPr>
            <a:r>
              <a:rPr lang="en-US" dirty="0"/>
              <a:t>This is used in the fade-in effect for the start button.</a:t>
            </a:r>
          </a:p>
          <a:p>
            <a:endParaRPr lang="en-US" dirty="0"/>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4</a:t>
            </a:fld>
            <a:endParaRPr lang="en-US"/>
          </a:p>
        </p:txBody>
      </p:sp>
    </p:spTree>
    <p:extLst>
      <p:ext uri="{BB962C8B-B14F-4D97-AF65-F5344CB8AC3E}">
        <p14:creationId xmlns:p14="http://schemas.microsoft.com/office/powerpoint/2010/main" val="2153162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video demonstrates why easing can be so important in changing the feeling of the game. By having dynamic UI, the game becomes more engaging and can provide valuable player feedback.</a:t>
            </a:r>
          </a:p>
        </p:txBody>
      </p:sp>
      <p:sp>
        <p:nvSpPr>
          <p:cNvPr id="4" name="Slide Number Placeholder 3"/>
          <p:cNvSpPr>
            <a:spLocks noGrp="1"/>
          </p:cNvSpPr>
          <p:nvPr>
            <p:ph type="sldNum" sz="quarter" idx="5"/>
          </p:nvPr>
        </p:nvSpPr>
        <p:spPr/>
        <p:txBody>
          <a:bodyPr/>
          <a:lstStyle/>
          <a:p>
            <a:fld id="{17298696-D931-5D43-9815-51E00CA21D0C}" type="slidenum">
              <a:rPr lang="en-US" smtClean="0"/>
              <a:t>5</a:t>
            </a:fld>
            <a:endParaRPr lang="en-US"/>
          </a:p>
        </p:txBody>
      </p:sp>
    </p:spTree>
    <p:extLst>
      <p:ext uri="{BB962C8B-B14F-4D97-AF65-F5344CB8AC3E}">
        <p14:creationId xmlns:p14="http://schemas.microsoft.com/office/powerpoint/2010/main" val="3684212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Code Breakdown:</a:t>
            </a:r>
            <a:endParaRPr lang="en-US" dirty="0"/>
          </a:p>
          <a:p>
            <a:pPr marL="742950" lvl="1" indent="-285750">
              <a:buFont typeface="Arial" panose="020B0604020202020204" pitchFamily="34" charset="0"/>
              <a:buChar char="•"/>
            </a:pPr>
            <a:r>
              <a:rPr lang="en-US" dirty="0"/>
              <a:t>The first keyframe starts the motion slow.</a:t>
            </a:r>
          </a:p>
          <a:p>
            <a:pPr marL="742950" lvl="1" indent="-285750">
              <a:buFont typeface="Arial" panose="020B0604020202020204" pitchFamily="34" charset="0"/>
              <a:buChar char="•"/>
            </a:pPr>
            <a:r>
              <a:rPr lang="en-US" dirty="0"/>
              <a:t>The second keyframe increases speed and overshoots.</a:t>
            </a:r>
          </a:p>
          <a:p>
            <a:pPr marL="742950" lvl="1" indent="-285750">
              <a:buFont typeface="Arial" panose="020B0604020202020204" pitchFamily="34" charset="0"/>
              <a:buChar char="•"/>
            </a:pPr>
            <a:r>
              <a:rPr lang="en-US" dirty="0"/>
              <a:t>The final keyframe settles into position.</a:t>
            </a:r>
          </a:p>
          <a:p>
            <a:endParaRPr lang="en-US" dirty="0"/>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6</a:t>
            </a:fld>
            <a:endParaRPr lang="en-US"/>
          </a:p>
        </p:txBody>
      </p:sp>
    </p:spTree>
    <p:extLst>
      <p:ext uri="{BB962C8B-B14F-4D97-AF65-F5344CB8AC3E}">
        <p14:creationId xmlns:p14="http://schemas.microsoft.com/office/powerpoint/2010/main" val="827459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Public Animation Curves</a:t>
            </a:r>
          </a:p>
          <a:p>
            <a:pPr>
              <a:buFont typeface="Arial" panose="020B0604020202020204" pitchFamily="34" charset="0"/>
              <a:buChar char="•"/>
            </a:pPr>
            <a:r>
              <a:rPr lang="en-US" dirty="0"/>
              <a:t>Instead of hardcoding easing into the script, we can expose it in Unity’s Inspector.</a:t>
            </a:r>
          </a:p>
          <a:p>
            <a:pPr>
              <a:buFont typeface="Arial" panose="020B0604020202020204" pitchFamily="34" charset="0"/>
              <a:buChar char="•"/>
            </a:pPr>
            <a:r>
              <a:rPr lang="en-US" b="1" dirty="0"/>
              <a:t>Why is this useful?</a:t>
            </a:r>
            <a:r>
              <a:rPr lang="en-US" dirty="0"/>
              <a:t> Designers can tweak the animation without modifying code.</a:t>
            </a:r>
          </a:p>
          <a:p>
            <a:pPr>
              <a:buFont typeface="Arial" panose="020B0604020202020204" pitchFamily="34" charset="0"/>
              <a:buChar char="•"/>
            </a:pPr>
            <a:r>
              <a:rPr lang="en-US" b="1" dirty="0"/>
              <a:t>Code Example:</a:t>
            </a:r>
            <a:endParaRPr lang="en-US" dirty="0"/>
          </a:p>
          <a:p>
            <a:pPr marL="742950" lvl="1" indent="-285750">
              <a:buFont typeface="Arial" panose="020B0604020202020204" pitchFamily="34" charset="0"/>
              <a:buChar char="•"/>
            </a:pPr>
            <a:r>
              <a:rPr lang="en-US" dirty="0" err="1"/>
              <a:t>pulseEase.Evaluate</a:t>
            </a:r>
            <a:r>
              <a:rPr lang="en-US" dirty="0"/>
              <a:t>(</a:t>
            </a:r>
            <a:r>
              <a:rPr lang="en-US" dirty="0" err="1"/>
              <a:t>pulseProgress</a:t>
            </a:r>
            <a:r>
              <a:rPr lang="en-US" dirty="0"/>
              <a:t>); reads the curve value at different times.</a:t>
            </a:r>
          </a:p>
          <a:p>
            <a:pPr marL="742950" lvl="1" indent="-285750">
              <a:buFont typeface="Arial" panose="020B0604020202020204" pitchFamily="34" charset="0"/>
              <a:buChar char="•"/>
            </a:pPr>
            <a:r>
              <a:rPr lang="en-US" dirty="0"/>
              <a:t>This lets us create a pulsing button effect.</a:t>
            </a:r>
          </a:p>
          <a:p>
            <a:r>
              <a:rPr lang="en-US" dirty="0"/>
              <a:t>The pulsing effect allows for responsive player feedback and </a:t>
            </a:r>
          </a:p>
        </p:txBody>
      </p:sp>
      <p:sp>
        <p:nvSpPr>
          <p:cNvPr id="4" name="Slide Number Placeholder 3"/>
          <p:cNvSpPr>
            <a:spLocks noGrp="1"/>
          </p:cNvSpPr>
          <p:nvPr>
            <p:ph type="sldNum" sz="quarter" idx="5"/>
          </p:nvPr>
        </p:nvSpPr>
        <p:spPr/>
        <p:txBody>
          <a:bodyPr/>
          <a:lstStyle/>
          <a:p>
            <a:fld id="{17298696-D931-5D43-9815-51E00CA21D0C}" type="slidenum">
              <a:rPr lang="en-US" smtClean="0"/>
              <a:t>7</a:t>
            </a:fld>
            <a:endParaRPr lang="en-US"/>
          </a:p>
        </p:txBody>
      </p:sp>
    </p:spTree>
    <p:extLst>
      <p:ext uri="{BB962C8B-B14F-4D97-AF65-F5344CB8AC3E}">
        <p14:creationId xmlns:p14="http://schemas.microsoft.com/office/powerpoint/2010/main" val="1613326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Instead of relying on </a:t>
            </a:r>
            <a:r>
              <a:rPr lang="en-US" sz="1200" dirty="0" err="1"/>
              <a:t>AnimationCurves</a:t>
            </a:r>
            <a:r>
              <a:rPr lang="en-US" sz="1200" dirty="0"/>
              <a:t> or </a:t>
            </a:r>
            <a:r>
              <a:rPr lang="en-US" sz="1200" dirty="0" err="1"/>
              <a:t>tweening</a:t>
            </a:r>
            <a:r>
              <a:rPr lang="en-US" sz="1200" dirty="0"/>
              <a:t> packages, you directly control the animation by applying math to values like position, scale, or color.</a:t>
            </a:r>
            <a:endParaRPr lang="en-US" b="1" dirty="0"/>
          </a:p>
          <a:p>
            <a:endParaRPr lang="en-US" b="1" dirty="0"/>
          </a:p>
          <a:p>
            <a:endParaRPr lang="en-US" b="1" dirty="0"/>
          </a:p>
          <a:p>
            <a:endParaRPr lang="en-US" b="1" dirty="0"/>
          </a:p>
          <a:p>
            <a:r>
              <a:rPr lang="en-US" b="1" dirty="0" err="1"/>
              <a:t>shrinkTime</a:t>
            </a:r>
            <a:r>
              <a:rPr lang="en-US" b="1" dirty="0"/>
              <a:t> += </a:t>
            </a:r>
            <a:r>
              <a:rPr lang="en-US" b="1" dirty="0" err="1"/>
              <a:t>Time.deltaTime</a:t>
            </a:r>
            <a:r>
              <a:rPr lang="en-US" b="1" dirty="0"/>
              <a:t> / 0.2f;</a:t>
            </a:r>
            <a:endParaRPr lang="en-US" dirty="0"/>
          </a:p>
          <a:p>
            <a:r>
              <a:rPr lang="en-US" dirty="0"/>
              <a:t>This increases a timer (</a:t>
            </a:r>
            <a:r>
              <a:rPr lang="en-US" dirty="0" err="1"/>
              <a:t>shrinkTime</a:t>
            </a:r>
            <a:r>
              <a:rPr lang="en-US" dirty="0"/>
              <a:t>) each frame.</a:t>
            </a:r>
          </a:p>
          <a:p>
            <a:r>
              <a:rPr lang="en-US" dirty="0"/>
              <a:t>Dividing by 0.2f means the whole shrink or expand phase lasts about 0.2 seconds.</a:t>
            </a:r>
          </a:p>
          <a:p>
            <a:r>
              <a:rPr lang="en-US" dirty="0"/>
              <a:t>In other words, it controls the </a:t>
            </a:r>
            <a:r>
              <a:rPr lang="en-US" i="1" dirty="0"/>
              <a:t>speed</a:t>
            </a:r>
            <a:r>
              <a:rPr lang="en-US" dirty="0"/>
              <a:t> of the animation.</a:t>
            </a:r>
          </a:p>
          <a:p>
            <a:r>
              <a:rPr lang="en-US" b="1" dirty="0"/>
              <a:t>float phase = </a:t>
            </a:r>
            <a:r>
              <a:rPr lang="en-US" b="1" dirty="0" err="1"/>
              <a:t>Mathf.PingPong</a:t>
            </a:r>
            <a:r>
              <a:rPr lang="en-US" b="1" dirty="0"/>
              <a:t>(</a:t>
            </a:r>
            <a:r>
              <a:rPr lang="en-US" b="1" dirty="0" err="1"/>
              <a:t>shrinkTime</a:t>
            </a:r>
            <a:r>
              <a:rPr lang="en-US" b="1" dirty="0"/>
              <a:t>, 1f);</a:t>
            </a:r>
            <a:endParaRPr lang="en-US" dirty="0"/>
          </a:p>
          <a:p>
            <a:r>
              <a:rPr lang="en-US" dirty="0" err="1"/>
              <a:t>PingPong</a:t>
            </a:r>
            <a:r>
              <a:rPr lang="en-US" dirty="0"/>
              <a:t> makes the value bounce back and forth between 0 and 1.</a:t>
            </a:r>
          </a:p>
          <a:p>
            <a:r>
              <a:rPr lang="en-US" dirty="0"/>
              <a:t>That’s what creates the “shrink then expand” effect without needing two separate loops.</a:t>
            </a:r>
          </a:p>
          <a:p>
            <a:r>
              <a:rPr lang="en-US" b="1" dirty="0" err="1"/>
              <a:t>scorePanel.transform.localScale</a:t>
            </a:r>
            <a:r>
              <a:rPr lang="en-US" b="1" dirty="0"/>
              <a:t> = Vector3.Lerp(Vector3.one, Vector3.one * 0.9f, </a:t>
            </a:r>
            <a:r>
              <a:rPr lang="en-US" b="1" dirty="0" err="1"/>
              <a:t>Mathf.SmoothStep</a:t>
            </a:r>
            <a:r>
              <a:rPr lang="en-US" b="1" dirty="0"/>
              <a:t>(0, 1, phase));</a:t>
            </a:r>
            <a:endParaRPr lang="en-US" dirty="0"/>
          </a:p>
          <a:p>
            <a:r>
              <a:rPr lang="en-US" dirty="0"/>
              <a:t>Lerp smoothly blends between the original scale (1) and the shrunk scale (0.9).</a:t>
            </a:r>
          </a:p>
          <a:p>
            <a:r>
              <a:rPr lang="en-US" dirty="0" err="1"/>
              <a:t>SmoothStep</a:t>
            </a:r>
            <a:r>
              <a:rPr lang="en-US" dirty="0"/>
              <a:t> eases the transition so it slows down at the start and end instead of looking linear and robotic.</a:t>
            </a:r>
          </a:p>
          <a:p>
            <a:r>
              <a:rPr lang="en-US" dirty="0"/>
              <a:t>The result: the score panel shrinks down slightly, then grows back to normal size with a natural bounce feel.</a:t>
            </a:r>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8</a:t>
            </a:fld>
            <a:endParaRPr lang="en-US"/>
          </a:p>
        </p:txBody>
      </p:sp>
    </p:spTree>
    <p:extLst>
      <p:ext uri="{BB962C8B-B14F-4D97-AF65-F5344CB8AC3E}">
        <p14:creationId xmlns:p14="http://schemas.microsoft.com/office/powerpoint/2010/main" val="3636542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11</a:t>
            </a:fld>
            <a:endParaRPr lang="en-US"/>
          </a:p>
        </p:txBody>
      </p:sp>
    </p:spTree>
    <p:extLst>
      <p:ext uri="{BB962C8B-B14F-4D97-AF65-F5344CB8AC3E}">
        <p14:creationId xmlns:p14="http://schemas.microsoft.com/office/powerpoint/2010/main" val="1627461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1CA2B-2F1D-2292-3C85-3DFC7CF889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75E9E9-FBB4-1332-9989-7793621BC2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8661E16-1D8D-B38A-F257-BCEAE4CC0ECC}"/>
              </a:ext>
            </a:extLst>
          </p:cNvPr>
          <p:cNvSpPr>
            <a:spLocks noGrp="1"/>
          </p:cNvSpPr>
          <p:nvPr>
            <p:ph type="dt" sz="half" idx="10"/>
          </p:nvPr>
        </p:nvSpPr>
        <p:spPr/>
        <p:txBody>
          <a:bodyPr/>
          <a:lstStyle/>
          <a:p>
            <a:fld id="{FD599CA6-E0B3-4645-ABFC-B0B73DC4E2C9}" type="datetimeFigureOut">
              <a:rPr lang="en-US" smtClean="0"/>
              <a:t>9/23/2025</a:t>
            </a:fld>
            <a:endParaRPr lang="en-US"/>
          </a:p>
        </p:txBody>
      </p:sp>
      <p:sp>
        <p:nvSpPr>
          <p:cNvPr id="5" name="Footer Placeholder 4">
            <a:extLst>
              <a:ext uri="{FF2B5EF4-FFF2-40B4-BE49-F238E27FC236}">
                <a16:creationId xmlns:a16="http://schemas.microsoft.com/office/drawing/2014/main" id="{8F8D5086-F11D-4C4B-E0FB-3B19A1A643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7823B4-9E53-B9CC-8934-276428C2903C}"/>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4210839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852E7-1EC0-E244-DA11-17F8255946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B61EB4-7DE0-A171-ED77-526C4FDDC1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5D3E4E-1583-E141-44A0-29BBE3777E9C}"/>
              </a:ext>
            </a:extLst>
          </p:cNvPr>
          <p:cNvSpPr>
            <a:spLocks noGrp="1"/>
          </p:cNvSpPr>
          <p:nvPr>
            <p:ph type="dt" sz="half" idx="10"/>
          </p:nvPr>
        </p:nvSpPr>
        <p:spPr/>
        <p:txBody>
          <a:bodyPr/>
          <a:lstStyle/>
          <a:p>
            <a:fld id="{FD599CA6-E0B3-4645-ABFC-B0B73DC4E2C9}" type="datetimeFigureOut">
              <a:rPr lang="en-US" smtClean="0"/>
              <a:t>9/23/2025</a:t>
            </a:fld>
            <a:endParaRPr lang="en-US"/>
          </a:p>
        </p:txBody>
      </p:sp>
      <p:sp>
        <p:nvSpPr>
          <p:cNvPr id="5" name="Footer Placeholder 4">
            <a:extLst>
              <a:ext uri="{FF2B5EF4-FFF2-40B4-BE49-F238E27FC236}">
                <a16:creationId xmlns:a16="http://schemas.microsoft.com/office/drawing/2014/main" id="{0A794E63-E4C7-0038-E567-EFAECB5BBF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FFC3C6-3D79-D73C-CF68-C62E8236FFF1}"/>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28728219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3C64DF-1A4A-8C4B-584B-E118BF1A00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4F857D2-B3C5-3A5A-0DD1-B65902F2D7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4A9A6A-86EB-6760-38B3-AF58E46BE05E}"/>
              </a:ext>
            </a:extLst>
          </p:cNvPr>
          <p:cNvSpPr>
            <a:spLocks noGrp="1"/>
          </p:cNvSpPr>
          <p:nvPr>
            <p:ph type="dt" sz="half" idx="10"/>
          </p:nvPr>
        </p:nvSpPr>
        <p:spPr/>
        <p:txBody>
          <a:bodyPr/>
          <a:lstStyle/>
          <a:p>
            <a:fld id="{FD599CA6-E0B3-4645-ABFC-B0B73DC4E2C9}" type="datetimeFigureOut">
              <a:rPr lang="en-US" smtClean="0"/>
              <a:t>9/23/2025</a:t>
            </a:fld>
            <a:endParaRPr lang="en-US"/>
          </a:p>
        </p:txBody>
      </p:sp>
      <p:sp>
        <p:nvSpPr>
          <p:cNvPr id="5" name="Footer Placeholder 4">
            <a:extLst>
              <a:ext uri="{FF2B5EF4-FFF2-40B4-BE49-F238E27FC236}">
                <a16:creationId xmlns:a16="http://schemas.microsoft.com/office/drawing/2014/main" id="{E5F44098-B853-FD47-6830-495206DE4A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7C766B-3ABA-435C-165F-419BD86D708B}"/>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1251866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346F5-C2F5-E4B9-FBC4-8A248E509B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93895E-E74B-7C7E-A70F-9767DDB859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6A80B5-9600-B0B4-C05F-FDE8E06A0C90}"/>
              </a:ext>
            </a:extLst>
          </p:cNvPr>
          <p:cNvSpPr>
            <a:spLocks noGrp="1"/>
          </p:cNvSpPr>
          <p:nvPr>
            <p:ph type="dt" sz="half" idx="10"/>
          </p:nvPr>
        </p:nvSpPr>
        <p:spPr/>
        <p:txBody>
          <a:bodyPr/>
          <a:lstStyle/>
          <a:p>
            <a:fld id="{FD599CA6-E0B3-4645-ABFC-B0B73DC4E2C9}" type="datetimeFigureOut">
              <a:rPr lang="en-US" smtClean="0"/>
              <a:t>9/23/2025</a:t>
            </a:fld>
            <a:endParaRPr lang="en-US"/>
          </a:p>
        </p:txBody>
      </p:sp>
      <p:sp>
        <p:nvSpPr>
          <p:cNvPr id="5" name="Footer Placeholder 4">
            <a:extLst>
              <a:ext uri="{FF2B5EF4-FFF2-40B4-BE49-F238E27FC236}">
                <a16:creationId xmlns:a16="http://schemas.microsoft.com/office/drawing/2014/main" id="{67A0482F-50B3-2670-3908-27BAE255FC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FB2D27-B754-87FC-35DC-B4D29A9B63A0}"/>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38364096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CEFC8-AB51-1040-BD77-C14987C816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B0FBDA9-7C2D-2D07-9733-2812CB2E0C3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4B3AD67-15E8-C75B-69A9-E9C053DCCB9F}"/>
              </a:ext>
            </a:extLst>
          </p:cNvPr>
          <p:cNvSpPr>
            <a:spLocks noGrp="1"/>
          </p:cNvSpPr>
          <p:nvPr>
            <p:ph type="dt" sz="half" idx="10"/>
          </p:nvPr>
        </p:nvSpPr>
        <p:spPr/>
        <p:txBody>
          <a:bodyPr/>
          <a:lstStyle/>
          <a:p>
            <a:fld id="{FD599CA6-E0B3-4645-ABFC-B0B73DC4E2C9}" type="datetimeFigureOut">
              <a:rPr lang="en-US" smtClean="0"/>
              <a:t>9/23/2025</a:t>
            </a:fld>
            <a:endParaRPr lang="en-US"/>
          </a:p>
        </p:txBody>
      </p:sp>
      <p:sp>
        <p:nvSpPr>
          <p:cNvPr id="5" name="Footer Placeholder 4">
            <a:extLst>
              <a:ext uri="{FF2B5EF4-FFF2-40B4-BE49-F238E27FC236}">
                <a16:creationId xmlns:a16="http://schemas.microsoft.com/office/drawing/2014/main" id="{9907B11B-97F7-9817-08F1-FF2016B3F3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DD87E6-755F-820F-355F-3DF6DB921006}"/>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3790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DE3C9-6236-B051-C6BD-A17C2AD2ED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C36A52-6322-5761-687E-59E7A47EAF4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41B65D-9D24-82FE-4217-D0867BDE165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EA1810-5FB2-7500-32C8-8BF9812BE503}"/>
              </a:ext>
            </a:extLst>
          </p:cNvPr>
          <p:cNvSpPr>
            <a:spLocks noGrp="1"/>
          </p:cNvSpPr>
          <p:nvPr>
            <p:ph type="dt" sz="half" idx="10"/>
          </p:nvPr>
        </p:nvSpPr>
        <p:spPr/>
        <p:txBody>
          <a:bodyPr/>
          <a:lstStyle/>
          <a:p>
            <a:fld id="{FD599CA6-E0B3-4645-ABFC-B0B73DC4E2C9}" type="datetimeFigureOut">
              <a:rPr lang="en-US" smtClean="0"/>
              <a:t>9/23/2025</a:t>
            </a:fld>
            <a:endParaRPr lang="en-US"/>
          </a:p>
        </p:txBody>
      </p:sp>
      <p:sp>
        <p:nvSpPr>
          <p:cNvPr id="6" name="Footer Placeholder 5">
            <a:extLst>
              <a:ext uri="{FF2B5EF4-FFF2-40B4-BE49-F238E27FC236}">
                <a16:creationId xmlns:a16="http://schemas.microsoft.com/office/drawing/2014/main" id="{66154FC6-20E8-C588-2D3A-160ADD5D87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7839A3-788A-1D0F-C1CD-0DA31AC25428}"/>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1974281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009B6-5932-3A9B-7C30-56347115703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0AEB1C9-A2B0-CFA0-C0EA-901D9B10D7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9B0953-9FC2-D693-BE4E-9E9D1C50D9D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1BBDEA-E3C3-ADF7-905B-D53B9E53F1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9AB20E-0A97-82FE-9D76-1A2ECF2406E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884BAE2-9A29-6D1F-4080-C1E680055362}"/>
              </a:ext>
            </a:extLst>
          </p:cNvPr>
          <p:cNvSpPr>
            <a:spLocks noGrp="1"/>
          </p:cNvSpPr>
          <p:nvPr>
            <p:ph type="dt" sz="half" idx="10"/>
          </p:nvPr>
        </p:nvSpPr>
        <p:spPr/>
        <p:txBody>
          <a:bodyPr/>
          <a:lstStyle/>
          <a:p>
            <a:fld id="{FD599CA6-E0B3-4645-ABFC-B0B73DC4E2C9}" type="datetimeFigureOut">
              <a:rPr lang="en-US" smtClean="0"/>
              <a:t>9/23/2025</a:t>
            </a:fld>
            <a:endParaRPr lang="en-US"/>
          </a:p>
        </p:txBody>
      </p:sp>
      <p:sp>
        <p:nvSpPr>
          <p:cNvPr id="8" name="Footer Placeholder 7">
            <a:extLst>
              <a:ext uri="{FF2B5EF4-FFF2-40B4-BE49-F238E27FC236}">
                <a16:creationId xmlns:a16="http://schemas.microsoft.com/office/drawing/2014/main" id="{B883745E-D6F8-D7AA-C0FA-53FCDD725A7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8035109-345F-82C0-1558-4BBBA0A5C9CC}"/>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3582810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B4C8A-63C8-9C36-4F2F-2A2DE851604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3C0B54-36B4-15C9-0479-20B990CF4450}"/>
              </a:ext>
            </a:extLst>
          </p:cNvPr>
          <p:cNvSpPr>
            <a:spLocks noGrp="1"/>
          </p:cNvSpPr>
          <p:nvPr>
            <p:ph type="dt" sz="half" idx="10"/>
          </p:nvPr>
        </p:nvSpPr>
        <p:spPr/>
        <p:txBody>
          <a:bodyPr/>
          <a:lstStyle/>
          <a:p>
            <a:fld id="{FD599CA6-E0B3-4645-ABFC-B0B73DC4E2C9}" type="datetimeFigureOut">
              <a:rPr lang="en-US" smtClean="0"/>
              <a:t>9/23/2025</a:t>
            </a:fld>
            <a:endParaRPr lang="en-US"/>
          </a:p>
        </p:txBody>
      </p:sp>
      <p:sp>
        <p:nvSpPr>
          <p:cNvPr id="4" name="Footer Placeholder 3">
            <a:extLst>
              <a:ext uri="{FF2B5EF4-FFF2-40B4-BE49-F238E27FC236}">
                <a16:creationId xmlns:a16="http://schemas.microsoft.com/office/drawing/2014/main" id="{B1B09D2B-B2DB-94CD-1A58-FE4308D5ABF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BCEEE0D-9748-2C54-C9E1-B114F2196BE3}"/>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666140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3D09FA-CBD9-2D45-D690-2C9AB562FDFB}"/>
              </a:ext>
            </a:extLst>
          </p:cNvPr>
          <p:cNvSpPr>
            <a:spLocks noGrp="1"/>
          </p:cNvSpPr>
          <p:nvPr>
            <p:ph type="dt" sz="half" idx="10"/>
          </p:nvPr>
        </p:nvSpPr>
        <p:spPr/>
        <p:txBody>
          <a:bodyPr/>
          <a:lstStyle/>
          <a:p>
            <a:fld id="{FD599CA6-E0B3-4645-ABFC-B0B73DC4E2C9}" type="datetimeFigureOut">
              <a:rPr lang="en-US" smtClean="0"/>
              <a:t>9/23/2025</a:t>
            </a:fld>
            <a:endParaRPr lang="en-US"/>
          </a:p>
        </p:txBody>
      </p:sp>
      <p:sp>
        <p:nvSpPr>
          <p:cNvPr id="3" name="Footer Placeholder 2">
            <a:extLst>
              <a:ext uri="{FF2B5EF4-FFF2-40B4-BE49-F238E27FC236}">
                <a16:creationId xmlns:a16="http://schemas.microsoft.com/office/drawing/2014/main" id="{FA579027-E78B-EC71-0B26-1487B0E2747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54B3FB-BD9A-7B26-E81A-E31D42C471C5}"/>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208486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ECF4A-538C-0966-C6E0-E27A20F6ED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2DCE64-E570-F6A9-4B6D-EFBC90D92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178700-1A4F-6F33-8C9D-A787C26ACF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1FB07C-0151-A531-98DA-4B89216D934F}"/>
              </a:ext>
            </a:extLst>
          </p:cNvPr>
          <p:cNvSpPr>
            <a:spLocks noGrp="1"/>
          </p:cNvSpPr>
          <p:nvPr>
            <p:ph type="dt" sz="half" idx="10"/>
          </p:nvPr>
        </p:nvSpPr>
        <p:spPr/>
        <p:txBody>
          <a:bodyPr/>
          <a:lstStyle/>
          <a:p>
            <a:fld id="{FD599CA6-E0B3-4645-ABFC-B0B73DC4E2C9}" type="datetimeFigureOut">
              <a:rPr lang="en-US" smtClean="0"/>
              <a:t>9/23/2025</a:t>
            </a:fld>
            <a:endParaRPr lang="en-US"/>
          </a:p>
        </p:txBody>
      </p:sp>
      <p:sp>
        <p:nvSpPr>
          <p:cNvPr id="6" name="Footer Placeholder 5">
            <a:extLst>
              <a:ext uri="{FF2B5EF4-FFF2-40B4-BE49-F238E27FC236}">
                <a16:creationId xmlns:a16="http://schemas.microsoft.com/office/drawing/2014/main" id="{F4DF3602-C24E-3C7B-D6A9-4920671443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99A7F2-CDCC-1323-FF8E-329C2651643E}"/>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223147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BB45D-B691-1B89-9645-2A3BAFD9BD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1741A6D-94F0-5CB1-90DA-9FE9CD128A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481BD5A-B0A6-303A-2A03-B96DC4EB17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315CD9-2E8C-D18D-13F9-4EE1AB1BB241}"/>
              </a:ext>
            </a:extLst>
          </p:cNvPr>
          <p:cNvSpPr>
            <a:spLocks noGrp="1"/>
          </p:cNvSpPr>
          <p:nvPr>
            <p:ph type="dt" sz="half" idx="10"/>
          </p:nvPr>
        </p:nvSpPr>
        <p:spPr/>
        <p:txBody>
          <a:bodyPr/>
          <a:lstStyle/>
          <a:p>
            <a:fld id="{FD599CA6-E0B3-4645-ABFC-B0B73DC4E2C9}" type="datetimeFigureOut">
              <a:rPr lang="en-US" smtClean="0"/>
              <a:t>9/23/2025</a:t>
            </a:fld>
            <a:endParaRPr lang="en-US"/>
          </a:p>
        </p:txBody>
      </p:sp>
      <p:sp>
        <p:nvSpPr>
          <p:cNvPr id="6" name="Footer Placeholder 5">
            <a:extLst>
              <a:ext uri="{FF2B5EF4-FFF2-40B4-BE49-F238E27FC236}">
                <a16:creationId xmlns:a16="http://schemas.microsoft.com/office/drawing/2014/main" id="{87CB3056-14F9-D2C3-AFC7-D4E82E6481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AF5A6F-73A9-5099-AAF7-F028C3DD83ED}"/>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3925709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lumMod val="25000"/>
            <a:lumOff val="7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25388C-6A40-6FE0-B813-627AF5639F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A77643-D219-B626-54F0-313D0F35D8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DAFE0B-3BE3-E737-BC7F-3D433296EC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D599CA6-E0B3-4645-ABFC-B0B73DC4E2C9}" type="datetimeFigureOut">
              <a:rPr lang="en-US" smtClean="0"/>
              <a:t>9/23/2025</a:t>
            </a:fld>
            <a:endParaRPr lang="en-US"/>
          </a:p>
        </p:txBody>
      </p:sp>
      <p:sp>
        <p:nvSpPr>
          <p:cNvPr id="5" name="Footer Placeholder 4">
            <a:extLst>
              <a:ext uri="{FF2B5EF4-FFF2-40B4-BE49-F238E27FC236}">
                <a16:creationId xmlns:a16="http://schemas.microsoft.com/office/drawing/2014/main" id="{A6FE6455-1CC1-F1A5-3085-E6EB883177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DEDCD20-D47E-A4C1-86CA-DE2F497737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1A08403-528E-7645-A2BD-2536AD3F2ED3}" type="slidenum">
              <a:rPr lang="en-US" smtClean="0"/>
              <a:t>‹#›</a:t>
            </a:fld>
            <a:endParaRPr lang="en-US"/>
          </a:p>
        </p:txBody>
      </p:sp>
    </p:spTree>
    <p:extLst>
      <p:ext uri="{BB962C8B-B14F-4D97-AF65-F5344CB8AC3E}">
        <p14:creationId xmlns:p14="http://schemas.microsoft.com/office/powerpoint/2010/main" val="541015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gif"/><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youtube.com/watch?v=9N8oeegbeFM&amp;list=PL1hX1qD7bI72dSwYD1aR8I63zMuuPfLvq"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gameuidatabase.com/uploads/video/Aviary-Attorney11242024-063054-6487.mp4"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easings.net/"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FD4F9-C7D1-F437-E3A8-2E364CDF2E35}"/>
              </a:ext>
            </a:extLst>
          </p:cNvPr>
          <p:cNvSpPr>
            <a:spLocks noGrp="1"/>
          </p:cNvSpPr>
          <p:nvPr>
            <p:ph type="ctrTitle"/>
          </p:nvPr>
        </p:nvSpPr>
        <p:spPr>
          <a:xfrm>
            <a:off x="276426" y="1835706"/>
            <a:ext cx="10983576" cy="2387600"/>
          </a:xfrm>
        </p:spPr>
        <p:txBody>
          <a:bodyPr anchor="ctr">
            <a:noAutofit/>
          </a:bodyPr>
          <a:lstStyle/>
          <a:p>
            <a:r>
              <a:rPr dirty="0">
                <a:latin typeface="Baloo 2 Medium" panose="03080502040302020200" pitchFamily="66" charset="77"/>
                <a:cs typeface="Baloo 2 Medium" panose="03080502040302020200" pitchFamily="66" charset="77"/>
              </a:rPr>
              <a:t>UI </a:t>
            </a:r>
            <a:r>
              <a:rPr dirty="0" err="1">
                <a:latin typeface="Baloo 2 Medium" panose="03080502040302020200" pitchFamily="66" charset="77"/>
                <a:cs typeface="Baloo 2 Medium" panose="03080502040302020200" pitchFamily="66" charset="77"/>
              </a:rPr>
              <a:t>Tweening</a:t>
            </a:r>
            <a:r>
              <a:rPr dirty="0">
                <a:latin typeface="Baloo 2 Medium" panose="03080502040302020200" pitchFamily="66" charset="77"/>
                <a:cs typeface="Baloo 2 Medium" panose="03080502040302020200" pitchFamily="66" charset="77"/>
              </a:rPr>
              <a:t> in Unity</a:t>
            </a:r>
          </a:p>
        </p:txBody>
      </p:sp>
      <p:sp>
        <p:nvSpPr>
          <p:cNvPr id="3" name="Subtitle 2">
            <a:extLst>
              <a:ext uri="{FF2B5EF4-FFF2-40B4-BE49-F238E27FC236}">
                <a16:creationId xmlns:a16="http://schemas.microsoft.com/office/drawing/2014/main" id="{E11D12A6-470D-F201-D5C9-6C3CDFC58BEC}"/>
              </a:ext>
            </a:extLst>
          </p:cNvPr>
          <p:cNvSpPr>
            <a:spLocks noGrp="1"/>
          </p:cNvSpPr>
          <p:nvPr>
            <p:ph type="subTitle" idx="1"/>
          </p:nvPr>
        </p:nvSpPr>
        <p:spPr>
          <a:xfrm>
            <a:off x="1196214" y="3429000"/>
            <a:ext cx="9144000" cy="429273"/>
          </a:xfrm>
        </p:spPr>
        <p:txBody>
          <a:bodyPr anchor="ctr">
            <a:noAutofit/>
          </a:bodyPr>
          <a:lstStyle/>
          <a:p>
            <a:r>
              <a:rPr dirty="0">
                <a:latin typeface="Baloo 2 Medium" panose="03080502040302020200" pitchFamily="66" charset="77"/>
                <a:cs typeface="Baloo 2 Medium" panose="03080502040302020200" pitchFamily="66" charset="77"/>
              </a:rPr>
              <a:t>Creating Animations for Your Games UI</a:t>
            </a:r>
          </a:p>
        </p:txBody>
      </p:sp>
      <p:sp>
        <p:nvSpPr>
          <p:cNvPr id="4" name="TextBox 3">
            <a:extLst>
              <a:ext uri="{FF2B5EF4-FFF2-40B4-BE49-F238E27FC236}">
                <a16:creationId xmlns:a16="http://schemas.microsoft.com/office/drawing/2014/main" id="{C3C752CE-3210-32B2-325E-B441B0F1EC3A}"/>
              </a:ext>
            </a:extLst>
          </p:cNvPr>
          <p:cNvSpPr txBox="1"/>
          <p:nvPr/>
        </p:nvSpPr>
        <p:spPr>
          <a:xfrm>
            <a:off x="4762500" y="3839228"/>
            <a:ext cx="2158999" cy="461665"/>
          </a:xfrm>
          <a:prstGeom prst="rect">
            <a:avLst/>
          </a:prstGeom>
          <a:noFill/>
        </p:spPr>
        <p:txBody>
          <a:bodyPr wrap="square" rtlCol="0" anchor="ctr">
            <a:spAutoFit/>
          </a:bodyPr>
          <a:lstStyle/>
          <a:p>
            <a:r>
              <a:rPr sz="2400" dirty="0">
                <a:latin typeface="Baloo 2 Medium" panose="03080502040302020200" pitchFamily="66" charset="77"/>
                <a:cs typeface="Baloo 2 Medium" panose="03080502040302020200" pitchFamily="66" charset="77"/>
              </a:rPr>
              <a:t>By </a:t>
            </a:r>
            <a:r>
              <a:rPr sz="2400" dirty="0" err="1">
                <a:latin typeface="Baloo 2 Medium" panose="03080502040302020200" pitchFamily="66" charset="77"/>
                <a:cs typeface="Baloo 2 Medium" panose="03080502040302020200" pitchFamily="66" charset="77"/>
              </a:rPr>
              <a:t>Yssie</a:t>
            </a:r>
            <a:r>
              <a:rPr sz="2400" dirty="0">
                <a:latin typeface="Baloo 2 Medium" panose="03080502040302020200" pitchFamily="66" charset="77"/>
                <a:cs typeface="Baloo 2 Medium" panose="03080502040302020200" pitchFamily="66" charset="77"/>
              </a:rPr>
              <a:t> Vargas</a:t>
            </a:r>
          </a:p>
        </p:txBody>
      </p:sp>
      <p:pic>
        <p:nvPicPr>
          <p:cNvPr id="3074" name="Picture 2" descr="Tweening Animations in Unity with LeanTween | Kodeco">
            <a:extLst>
              <a:ext uri="{FF2B5EF4-FFF2-40B4-BE49-F238E27FC236}">
                <a16:creationId xmlns:a16="http://schemas.microsoft.com/office/drawing/2014/main" id="{D4BD31A0-C7DA-B490-F230-5EE7BF0D57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123781">
            <a:off x="288350" y="408763"/>
            <a:ext cx="4617262" cy="211102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Creating a Pause Menu with DOTween - Questions &amp; Answers - Unity Discussions">
            <a:extLst>
              <a:ext uri="{FF2B5EF4-FFF2-40B4-BE49-F238E27FC236}">
                <a16:creationId xmlns:a16="http://schemas.microsoft.com/office/drawing/2014/main" id="{D5463BB3-0954-94E3-97DE-6836E4663B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27850" y="1651000"/>
            <a:ext cx="2899434" cy="5102057"/>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Tween | Snap for Developers">
            <a:extLst>
              <a:ext uri="{FF2B5EF4-FFF2-40B4-BE49-F238E27FC236}">
                <a16:creationId xmlns:a16="http://schemas.microsoft.com/office/drawing/2014/main" id="{5E1D735A-0322-B871-E1A9-68441DFB46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4716" y="3858273"/>
            <a:ext cx="3324142" cy="28532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9550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74266-91C1-C713-D78E-739C50691AD2}"/>
              </a:ext>
            </a:extLst>
          </p:cNvPr>
          <p:cNvSpPr>
            <a:spLocks noGrp="1"/>
          </p:cNvSpPr>
          <p:nvPr>
            <p:ph type="title"/>
          </p:nvPr>
        </p:nvSpPr>
        <p:spPr>
          <a:xfrm>
            <a:off x="439152" y="124493"/>
            <a:ext cx="10968789" cy="1325563"/>
          </a:xfrm>
        </p:spPr>
        <p:txBody>
          <a:bodyPr/>
          <a:lstStyle/>
          <a:p>
            <a:r>
              <a:rPr lang="en-US" dirty="0">
                <a:latin typeface="Baloo 2 Medium" panose="03080502040302020200" pitchFamily="66" charset="77"/>
                <a:cs typeface="Baloo 2 Medium" panose="03080502040302020200" pitchFamily="66" charset="77"/>
              </a:rPr>
              <a:t>Recap! </a:t>
            </a:r>
          </a:p>
        </p:txBody>
      </p:sp>
      <p:sp>
        <p:nvSpPr>
          <p:cNvPr id="3" name="Content Placeholder 2">
            <a:extLst>
              <a:ext uri="{FF2B5EF4-FFF2-40B4-BE49-F238E27FC236}">
                <a16:creationId xmlns:a16="http://schemas.microsoft.com/office/drawing/2014/main" id="{906C6276-E392-F79A-01B1-60FCB42C7A2C}"/>
              </a:ext>
            </a:extLst>
          </p:cNvPr>
          <p:cNvSpPr>
            <a:spLocks noGrp="1"/>
          </p:cNvSpPr>
          <p:nvPr>
            <p:ph idx="1"/>
          </p:nvPr>
        </p:nvSpPr>
        <p:spPr>
          <a:xfrm>
            <a:off x="266699" y="1072858"/>
            <a:ext cx="11313694" cy="4351338"/>
          </a:xfrm>
        </p:spPr>
        <p:txBody>
          <a:bodyPr>
            <a:normAutofit/>
          </a:bodyPr>
          <a:lstStyle/>
          <a:p>
            <a:r>
              <a:rPr lang="en-US" dirty="0">
                <a:latin typeface="Baloo 2 Medium" panose="03080502040302020200" pitchFamily="66" charset="77"/>
                <a:cs typeface="Baloo 2 Medium" panose="03080502040302020200" pitchFamily="66" charset="77"/>
              </a:rPr>
              <a:t>Why UI </a:t>
            </a:r>
            <a:r>
              <a:rPr lang="en-US" dirty="0" err="1">
                <a:latin typeface="Baloo 2 Medium" panose="03080502040302020200" pitchFamily="66" charset="77"/>
                <a:cs typeface="Baloo 2 Medium" panose="03080502040302020200" pitchFamily="66" charset="77"/>
              </a:rPr>
              <a:t>Tweening</a:t>
            </a:r>
            <a:r>
              <a:rPr lang="en-US" dirty="0">
                <a:latin typeface="Baloo 2 Medium" panose="03080502040302020200" pitchFamily="66" charset="77"/>
                <a:cs typeface="Baloo 2 Medium" panose="03080502040302020200" pitchFamily="66" charset="77"/>
              </a:rPr>
              <a:t> is Important</a:t>
            </a:r>
          </a:p>
          <a:p>
            <a:pPr lvl="1"/>
            <a:r>
              <a:rPr lang="en-US" dirty="0">
                <a:latin typeface="Baloo 2 Medium" panose="03080502040302020200" pitchFamily="66" charset="77"/>
                <a:cs typeface="Baloo 2 Medium" panose="03080502040302020200" pitchFamily="66" charset="77"/>
              </a:rPr>
              <a:t>Makes UI feel more dynamic and responsive.</a:t>
            </a:r>
          </a:p>
          <a:p>
            <a:pPr lvl="1"/>
            <a:r>
              <a:rPr lang="en-US" dirty="0">
                <a:latin typeface="Baloo 2 Medium" panose="03080502040302020200" pitchFamily="66" charset="77"/>
                <a:cs typeface="Baloo 2 Medium" panose="03080502040302020200" pitchFamily="66" charset="77"/>
              </a:rPr>
              <a:t>Improves user experience by grabbing and guiding their attention naturally.</a:t>
            </a:r>
          </a:p>
          <a:p>
            <a:pPr lvl="1"/>
            <a:r>
              <a:rPr lang="en-US" dirty="0">
                <a:latin typeface="Baloo 2 Medium" panose="03080502040302020200" pitchFamily="66" charset="77"/>
                <a:cs typeface="Baloo 2 Medium" panose="03080502040302020200" pitchFamily="66" charset="77"/>
              </a:rPr>
              <a:t>Used in professional applications, games, and interactive media.</a:t>
            </a:r>
          </a:p>
          <a:p>
            <a:pPr lvl="1"/>
            <a:r>
              <a:rPr lang="en-US" dirty="0">
                <a:latin typeface="Baloo 2 Medium" panose="03080502040302020200" pitchFamily="66" charset="77"/>
                <a:cs typeface="Baloo 2 Medium" panose="03080502040302020200" pitchFamily="66" charset="77"/>
              </a:rPr>
              <a:t>Helps maintain a clean and modern interface.</a:t>
            </a:r>
          </a:p>
          <a:p>
            <a:r>
              <a:rPr lang="en-US" dirty="0">
                <a:latin typeface="Baloo 2 Medium" panose="03080502040302020200" pitchFamily="66" charset="77"/>
                <a:cs typeface="Baloo 2 Medium" panose="03080502040302020200" pitchFamily="66" charset="77"/>
              </a:rPr>
              <a:t>What We’ve Covered So Far</a:t>
            </a:r>
          </a:p>
          <a:p>
            <a:pPr lvl="1"/>
            <a:r>
              <a:rPr lang="en-US" dirty="0">
                <a:latin typeface="Baloo 2 Medium" panose="03080502040302020200" pitchFamily="66" charset="77"/>
                <a:cs typeface="Baloo 2 Medium" panose="03080502040302020200" pitchFamily="66" charset="77"/>
              </a:rPr>
              <a:t>Different types of UI animations: fading, sliding, pulsing, and scaling.</a:t>
            </a:r>
          </a:p>
          <a:p>
            <a:pPr lvl="1"/>
            <a:r>
              <a:rPr lang="en-US" dirty="0">
                <a:latin typeface="Baloo 2 Medium" panose="03080502040302020200" pitchFamily="66" charset="77"/>
                <a:cs typeface="Baloo 2 Medium" panose="03080502040302020200" pitchFamily="66" charset="77"/>
              </a:rPr>
              <a:t>Using Animation Curves for custom movement.</a:t>
            </a:r>
          </a:p>
          <a:p>
            <a:pPr lvl="1"/>
            <a:r>
              <a:rPr lang="en-US" dirty="0">
                <a:latin typeface="Baloo 2 Medium" panose="03080502040302020200" pitchFamily="66" charset="77"/>
                <a:cs typeface="Baloo 2 Medium" panose="03080502040302020200" pitchFamily="66" charset="77"/>
              </a:rPr>
              <a:t>How </a:t>
            </a:r>
            <a:r>
              <a:rPr lang="en-US" dirty="0" err="1">
                <a:latin typeface="Baloo 2 Medium" panose="03080502040302020200" pitchFamily="66" charset="77"/>
                <a:cs typeface="Baloo 2 Medium" panose="03080502040302020200" pitchFamily="66" charset="77"/>
              </a:rPr>
              <a:t>LeanTween</a:t>
            </a:r>
            <a:r>
              <a:rPr lang="en-US" dirty="0">
                <a:latin typeface="Baloo 2 Medium" panose="03080502040302020200" pitchFamily="66" charset="77"/>
                <a:cs typeface="Baloo 2 Medium" panose="03080502040302020200" pitchFamily="66" charset="77"/>
              </a:rPr>
              <a:t> simplifies UI animation.</a:t>
            </a:r>
          </a:p>
          <a:p>
            <a:pPr lvl="1"/>
            <a:r>
              <a:rPr lang="en-US" dirty="0">
                <a:latin typeface="Baloo 2 Medium" panose="03080502040302020200" pitchFamily="66" charset="77"/>
                <a:cs typeface="Baloo 2 Medium" panose="03080502040302020200" pitchFamily="66" charset="77"/>
              </a:rPr>
              <a:t>Best practices for smooth and efficient UI transitions.</a:t>
            </a:r>
          </a:p>
          <a:p>
            <a:endParaRPr lang="en-US" dirty="0">
              <a:latin typeface="Baloo 2 Medium" panose="03080502040302020200" pitchFamily="66" charset="77"/>
              <a:cs typeface="Baloo 2 Medium" panose="03080502040302020200" pitchFamily="66" charset="77"/>
            </a:endParaRPr>
          </a:p>
        </p:txBody>
      </p:sp>
    </p:spTree>
    <p:extLst>
      <p:ext uri="{BB962C8B-B14F-4D97-AF65-F5344CB8AC3E}">
        <p14:creationId xmlns:p14="http://schemas.microsoft.com/office/powerpoint/2010/main" val="1554733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2EF16-7777-EC0E-770F-433ED4C011C8}"/>
              </a:ext>
            </a:extLst>
          </p:cNvPr>
          <p:cNvSpPr>
            <a:spLocks noGrp="1"/>
          </p:cNvSpPr>
          <p:nvPr>
            <p:ph type="title"/>
          </p:nvPr>
        </p:nvSpPr>
        <p:spPr>
          <a:xfrm>
            <a:off x="838199" y="201857"/>
            <a:ext cx="10515600" cy="1325563"/>
          </a:xfrm>
        </p:spPr>
        <p:txBody>
          <a:bodyPr>
            <a:normAutofit/>
          </a:bodyPr>
          <a:lstStyle/>
          <a:p>
            <a:pPr algn="ctr"/>
            <a:r>
              <a:rPr lang="en-US" sz="6000" dirty="0">
                <a:latin typeface="Baloo 2 Medium" panose="03080502040302020200" pitchFamily="66" charset="77"/>
                <a:cs typeface="Baloo 2 Medium" panose="03080502040302020200" pitchFamily="66" charset="77"/>
              </a:rPr>
              <a:t>Next up: Demo -&gt;</a:t>
            </a:r>
          </a:p>
        </p:txBody>
      </p:sp>
      <p:sp>
        <p:nvSpPr>
          <p:cNvPr id="4" name="TextBox 3">
            <a:extLst>
              <a:ext uri="{FF2B5EF4-FFF2-40B4-BE49-F238E27FC236}">
                <a16:creationId xmlns:a16="http://schemas.microsoft.com/office/drawing/2014/main" id="{8DF4E783-6674-A886-A9A0-6648F7C5CD5E}"/>
              </a:ext>
            </a:extLst>
          </p:cNvPr>
          <p:cNvSpPr txBox="1"/>
          <p:nvPr/>
        </p:nvSpPr>
        <p:spPr>
          <a:xfrm>
            <a:off x="2362200" y="1362911"/>
            <a:ext cx="7340600" cy="1323439"/>
          </a:xfrm>
          <a:prstGeom prst="rect">
            <a:avLst/>
          </a:prstGeom>
          <a:noFill/>
        </p:spPr>
        <p:txBody>
          <a:bodyPr wrap="square" rtlCol="0">
            <a:spAutoFit/>
          </a:bodyPr>
          <a:lstStyle/>
          <a:p>
            <a:pPr algn="ctr"/>
            <a:r>
              <a:rPr lang="en-US" sz="4000" dirty="0">
                <a:latin typeface="Baloo 2 Medium" panose="03080502040302020200" pitchFamily="66" charset="77"/>
                <a:cs typeface="Baloo 2 Medium" panose="03080502040302020200" pitchFamily="66" charset="77"/>
              </a:rPr>
              <a:t>How </a:t>
            </a:r>
            <a:r>
              <a:rPr lang="en-US" sz="4000" b="1" dirty="0">
                <a:latin typeface="Baloo 2" panose="03080502040302020200" pitchFamily="66" charset="77"/>
                <a:cs typeface="Baloo 2" panose="03080502040302020200" pitchFamily="66" charset="77"/>
              </a:rPr>
              <a:t>YOU</a:t>
            </a:r>
            <a:r>
              <a:rPr lang="en-US" sz="4000" dirty="0">
                <a:latin typeface="Baloo 2 Medium" panose="03080502040302020200" pitchFamily="66" charset="77"/>
                <a:cs typeface="Baloo 2 Medium" panose="03080502040302020200" pitchFamily="66" charset="77"/>
              </a:rPr>
              <a:t> can implement simple UI </a:t>
            </a:r>
            <a:r>
              <a:rPr lang="en-US" sz="4000" dirty="0" err="1">
                <a:latin typeface="Baloo 2 Medium" panose="03080502040302020200" pitchFamily="66" charset="77"/>
                <a:cs typeface="Baloo 2 Medium" panose="03080502040302020200" pitchFamily="66" charset="77"/>
              </a:rPr>
              <a:t>Tweening</a:t>
            </a:r>
            <a:r>
              <a:rPr lang="en-US" sz="4000" dirty="0">
                <a:latin typeface="Baloo 2 Medium" panose="03080502040302020200" pitchFamily="66" charset="77"/>
                <a:cs typeface="Baloo 2 Medium" panose="03080502040302020200" pitchFamily="66" charset="77"/>
              </a:rPr>
              <a:t> in your game!!</a:t>
            </a:r>
          </a:p>
        </p:txBody>
      </p:sp>
      <p:pic>
        <p:nvPicPr>
          <p:cNvPr id="5122" name="Picture 2" descr="8 Game UI animation ideas | game ui, ui animation, animation">
            <a:extLst>
              <a:ext uri="{FF2B5EF4-FFF2-40B4-BE49-F238E27FC236}">
                <a16:creationId xmlns:a16="http://schemas.microsoft.com/office/drawing/2014/main" id="{12035CEC-F4A1-E0B2-D358-5AD2DEC7041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39" t="6610" r="7635" b="10650"/>
          <a:stretch/>
        </p:blipFill>
        <p:spPr bwMode="auto">
          <a:xfrm>
            <a:off x="196349" y="2747000"/>
            <a:ext cx="6839451" cy="3947244"/>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Steam :: Sparklite :: We now have a 🍉juicy, 🎞️tweeny, ⚙️geary Pause Menu!">
            <a:extLst>
              <a:ext uri="{FF2B5EF4-FFF2-40B4-BE49-F238E27FC236}">
                <a16:creationId xmlns:a16="http://schemas.microsoft.com/office/drawing/2014/main" id="{614D451A-73BB-08DB-7E1F-F6A4F6BAFC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300" y="2691116"/>
            <a:ext cx="3981950" cy="398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00709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75F8D-0A9B-457F-4133-577BBC400CEC}"/>
              </a:ext>
            </a:extLst>
          </p:cNvPr>
          <p:cNvSpPr>
            <a:spLocks noGrp="1"/>
          </p:cNvSpPr>
          <p:nvPr>
            <p:ph type="title"/>
          </p:nvPr>
        </p:nvSpPr>
        <p:spPr>
          <a:xfrm>
            <a:off x="131266" y="67468"/>
            <a:ext cx="10515600" cy="1325563"/>
          </a:xfrm>
        </p:spPr>
        <p:txBody>
          <a:bodyPr>
            <a:normAutofit/>
          </a:bodyPr>
          <a:lstStyle/>
          <a:p>
            <a:r>
              <a:rPr dirty="0">
                <a:latin typeface="Baloo 2 Medium" panose="03080502040302020200" pitchFamily="66" charset="77"/>
                <a:cs typeface="Baloo 2 Medium" panose="03080502040302020200" pitchFamily="66" charset="77"/>
              </a:rPr>
              <a:t>Setting up the project</a:t>
            </a:r>
          </a:p>
        </p:txBody>
      </p:sp>
      <p:sp>
        <p:nvSpPr>
          <p:cNvPr id="4" name="Content Placeholder 2">
            <a:extLst>
              <a:ext uri="{FF2B5EF4-FFF2-40B4-BE49-F238E27FC236}">
                <a16:creationId xmlns:a16="http://schemas.microsoft.com/office/drawing/2014/main" id="{81F1D6D5-55B5-017E-291E-BAAE407F86B9}"/>
              </a:ext>
            </a:extLst>
          </p:cNvPr>
          <p:cNvSpPr>
            <a:spLocks noGrp="1"/>
          </p:cNvSpPr>
          <p:nvPr>
            <p:ph idx="1"/>
          </p:nvPr>
        </p:nvSpPr>
        <p:spPr>
          <a:xfrm>
            <a:off x="182315" y="1427345"/>
            <a:ext cx="4958074" cy="3532582"/>
          </a:xfrm>
        </p:spPr>
        <p:txBody>
          <a:bodyPr>
            <a:noAutofit/>
          </a:bodyPr>
          <a:lstStyle/>
          <a:p>
            <a:pPr marL="342900" indent="-342900">
              <a:buFont typeface="+mj-lt"/>
              <a:buAutoNum type="arabicPeriod"/>
            </a:pPr>
            <a:r>
              <a:rPr dirty="0">
                <a:latin typeface="Baloo 2 Medium" panose="03080502040302020200" pitchFamily="66" charset="77"/>
                <a:cs typeface="Baloo 2 Medium" panose="03080502040302020200" pitchFamily="66" charset="77"/>
              </a:rPr>
              <a:t>Open Unit</a:t>
            </a:r>
            <a:r>
              <a:rPr lang="en-US" dirty="0">
                <a:latin typeface="Baloo 2 Medium" panose="03080502040302020200" pitchFamily="66" charset="77"/>
                <a:cs typeface="Baloo 2 Medium" panose="03080502040302020200" pitchFamily="66" charset="77"/>
              </a:rPr>
              <a:t>y</a:t>
            </a:r>
          </a:p>
          <a:p>
            <a:pPr marL="342900" indent="-342900">
              <a:buFont typeface="+mj-lt"/>
              <a:buAutoNum type="arabicPeriod"/>
            </a:pPr>
            <a:r>
              <a:rPr lang="en-US" dirty="0">
                <a:latin typeface="Baloo 2 Medium" panose="03080502040302020200" pitchFamily="66" charset="77"/>
                <a:cs typeface="Baloo 2 Medium" panose="03080502040302020200" pitchFamily="66" charset="77"/>
              </a:rPr>
              <a:t>Open your previous 2D Project </a:t>
            </a:r>
          </a:p>
          <a:p>
            <a:pPr marL="342900" indent="-342900">
              <a:buFont typeface="+mj-lt"/>
              <a:buAutoNum type="arabicPeriod"/>
            </a:pPr>
            <a:r>
              <a:rPr lang="en-US" dirty="0">
                <a:latin typeface="Baloo 2 Medium" panose="03080502040302020200" pitchFamily="66" charset="77"/>
                <a:cs typeface="Baloo 2 Medium" panose="03080502040302020200" pitchFamily="66" charset="77"/>
              </a:rPr>
              <a:t>Import my </a:t>
            </a:r>
            <a:r>
              <a:rPr lang="en-US" dirty="0" err="1">
                <a:latin typeface="Baloo 2 Medium" panose="03080502040302020200" pitchFamily="66" charset="77"/>
                <a:cs typeface="Baloo 2 Medium" panose="03080502040302020200" pitchFamily="66" charset="77"/>
              </a:rPr>
              <a:t>UITweening</a:t>
            </a:r>
            <a:r>
              <a:rPr lang="en-US" dirty="0">
                <a:latin typeface="Baloo 2 Medium" panose="03080502040302020200" pitchFamily="66" charset="77"/>
                <a:cs typeface="Baloo 2 Medium" panose="03080502040302020200" pitchFamily="66" charset="77"/>
              </a:rPr>
              <a:t> Package in the </a:t>
            </a:r>
            <a:r>
              <a:rPr lang="en-US" b="1" dirty="0" err="1">
                <a:latin typeface="Baloo 2 Medium" panose="03080502040302020200" pitchFamily="66" charset="77"/>
                <a:cs typeface="Baloo 2 Medium" panose="03080502040302020200" pitchFamily="66" charset="77"/>
              </a:rPr>
              <a:t>Assests</a:t>
            </a:r>
            <a:r>
              <a:rPr lang="en-US" b="1" dirty="0">
                <a:latin typeface="Baloo 2 Medium" panose="03080502040302020200" pitchFamily="66" charset="77"/>
                <a:cs typeface="Baloo 2 Medium" panose="03080502040302020200" pitchFamily="66" charset="77"/>
              </a:rPr>
              <a:t> </a:t>
            </a:r>
            <a:r>
              <a:rPr lang="en-US" dirty="0">
                <a:latin typeface="Baloo 2 Medium" panose="03080502040302020200" pitchFamily="66" charset="77"/>
                <a:cs typeface="Baloo 2 Medium" panose="03080502040302020200" pitchFamily="66" charset="77"/>
              </a:rPr>
              <a:t>folder by right clicking in the Projects Tab and selecting </a:t>
            </a:r>
            <a:r>
              <a:rPr lang="en-US" b="1" dirty="0">
                <a:latin typeface="Baloo 2 Medium" panose="03080502040302020200" pitchFamily="66" charset="77"/>
                <a:cs typeface="Baloo 2 Medium" panose="03080502040302020200" pitchFamily="66" charset="77"/>
              </a:rPr>
              <a:t>Import Package.</a:t>
            </a:r>
          </a:p>
          <a:p>
            <a:pPr marL="342900" indent="-342900">
              <a:buFont typeface="+mj-lt"/>
              <a:buAutoNum type="arabicPeriod"/>
            </a:pPr>
            <a:r>
              <a:rPr lang="en-US" dirty="0">
                <a:latin typeface="Baloo 2 Medium" panose="03080502040302020200" pitchFamily="66" charset="77"/>
                <a:cs typeface="Baloo 2 Medium" panose="03080502040302020200" pitchFamily="66" charset="77"/>
              </a:rPr>
              <a:t>Open the </a:t>
            </a:r>
            <a:r>
              <a:rPr lang="en-US" dirty="0" err="1">
                <a:latin typeface="Baloo 2 Medium" panose="03080502040302020200" pitchFamily="66" charset="77"/>
                <a:cs typeface="Baloo 2 Medium" panose="03080502040302020200" pitchFamily="66" charset="77"/>
              </a:rPr>
              <a:t>UITweeningDemo</a:t>
            </a:r>
            <a:r>
              <a:rPr lang="en-US" dirty="0">
                <a:latin typeface="Baloo 2 Medium" panose="03080502040302020200" pitchFamily="66" charset="77"/>
                <a:cs typeface="Baloo 2 Medium" panose="03080502040302020200" pitchFamily="66" charset="77"/>
              </a:rPr>
              <a:t> Scene. Your screen should look like this -&gt;</a:t>
            </a:r>
          </a:p>
        </p:txBody>
      </p:sp>
      <p:pic>
        <p:nvPicPr>
          <p:cNvPr id="5" name="Picture 4" descr="A screenshot of a computer&#10;&#10;AI-generated content may be incorrect.">
            <a:extLst>
              <a:ext uri="{FF2B5EF4-FFF2-40B4-BE49-F238E27FC236}">
                <a16:creationId xmlns:a16="http://schemas.microsoft.com/office/drawing/2014/main" id="{8E3DD44D-2B18-294B-677A-088FA21A5B86}"/>
              </a:ext>
            </a:extLst>
          </p:cNvPr>
          <p:cNvPicPr>
            <a:picLocks noChangeAspect="1"/>
          </p:cNvPicPr>
          <p:nvPr/>
        </p:nvPicPr>
        <p:blipFill>
          <a:blip r:embed="rId3"/>
          <a:srcRect r="23327"/>
          <a:stretch>
            <a:fillRect/>
          </a:stretch>
        </p:blipFill>
        <p:spPr>
          <a:xfrm>
            <a:off x="5389066" y="809318"/>
            <a:ext cx="6620619" cy="5474892"/>
          </a:xfrm>
          <a:prstGeom prst="rect">
            <a:avLst/>
          </a:prstGeom>
        </p:spPr>
      </p:pic>
    </p:spTree>
    <p:extLst>
      <p:ext uri="{BB962C8B-B14F-4D97-AF65-F5344CB8AC3E}">
        <p14:creationId xmlns:p14="http://schemas.microsoft.com/office/powerpoint/2010/main" val="1094406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0A6F9-833D-A9B6-B942-56C4980C0625}"/>
              </a:ext>
            </a:extLst>
          </p:cNvPr>
          <p:cNvSpPr>
            <a:spLocks noGrp="1"/>
          </p:cNvSpPr>
          <p:nvPr>
            <p:ph type="title"/>
          </p:nvPr>
        </p:nvSpPr>
        <p:spPr>
          <a:xfrm>
            <a:off x="275292" y="0"/>
            <a:ext cx="11641416" cy="1325563"/>
          </a:xfrm>
        </p:spPr>
        <p:txBody>
          <a:bodyPr/>
          <a:lstStyle/>
          <a:p>
            <a:r>
              <a:rPr lang="en-US" dirty="0">
                <a:latin typeface="Baloo 2 Medium" panose="03080502040302020200" pitchFamily="66" charset="77"/>
                <a:cs typeface="Baloo 2 Medium" panose="03080502040302020200" pitchFamily="66" charset="77"/>
              </a:rPr>
              <a:t>Basic UI Animation (Animation Curve Ease In)</a:t>
            </a:r>
            <a:endParaRPr dirty="0">
              <a:latin typeface="Baloo 2 Medium" panose="03080502040302020200" pitchFamily="66" charset="77"/>
              <a:cs typeface="Baloo 2 Medium" panose="03080502040302020200" pitchFamily="66" charset="77"/>
            </a:endParaRPr>
          </a:p>
        </p:txBody>
      </p:sp>
      <p:sp>
        <p:nvSpPr>
          <p:cNvPr id="3" name="Content Placeholder 2">
            <a:extLst>
              <a:ext uri="{FF2B5EF4-FFF2-40B4-BE49-F238E27FC236}">
                <a16:creationId xmlns:a16="http://schemas.microsoft.com/office/drawing/2014/main" id="{81A22AD2-3CD1-5319-2869-A614377197A3}"/>
              </a:ext>
            </a:extLst>
          </p:cNvPr>
          <p:cNvSpPr>
            <a:spLocks noGrp="1"/>
          </p:cNvSpPr>
          <p:nvPr>
            <p:ph idx="1"/>
          </p:nvPr>
        </p:nvSpPr>
        <p:spPr>
          <a:xfrm>
            <a:off x="275292" y="989359"/>
            <a:ext cx="5786545" cy="5215939"/>
          </a:xfrm>
        </p:spPr>
        <p:txBody>
          <a:bodyPr vert="horz" lIns="91440" tIns="45720" rIns="91440" bIns="45720" rtlCol="0" anchor="t">
            <a:noAutofit/>
          </a:bodyPr>
          <a:lstStyle/>
          <a:p>
            <a:pPr marL="342900" indent="-342900">
              <a:buFont typeface="+mj-lt"/>
              <a:buAutoNum type="arabicPeriod"/>
            </a:pPr>
            <a:r>
              <a:rPr lang="en-US" dirty="0">
                <a:latin typeface="Baloo 2 Medium"/>
                <a:cs typeface="Baloo 2 Medium" panose="03080502040302020200" pitchFamily="66" charset="77"/>
              </a:rPr>
              <a:t>Locate the Start Button in the Hierarchy, Under the Canvas</a:t>
            </a:r>
          </a:p>
          <a:p>
            <a:pPr marL="342900" indent="-342900">
              <a:buAutoNum type="arabicPeriod"/>
            </a:pPr>
            <a:r>
              <a:rPr dirty="0">
                <a:latin typeface="Baloo 2 Medium"/>
                <a:cs typeface="Baloo 2 Medium" panose="03080502040302020200" pitchFamily="66" charset="77"/>
              </a:rPr>
              <a:t>In the </a:t>
            </a:r>
            <a:r>
              <a:rPr dirty="0" err="1">
                <a:latin typeface="Baloo 2 Medium"/>
                <a:cs typeface="Baloo 2 Medium" panose="03080502040302020200" pitchFamily="66" charset="77"/>
              </a:rPr>
              <a:t>UIManager</a:t>
            </a:r>
            <a:r>
              <a:rPr dirty="0">
                <a:latin typeface="Baloo 2 Medium"/>
                <a:cs typeface="Baloo 2 Medium" panose="03080502040302020200" pitchFamily="66" charset="77"/>
              </a:rPr>
              <a:t> script, </a:t>
            </a:r>
            <a:r>
              <a:rPr lang="en-US" dirty="0">
                <a:latin typeface="Baloo 2 Medium"/>
                <a:cs typeface="Baloo 2 Medium" panose="03080502040302020200" pitchFamily="66" charset="77"/>
              </a:rPr>
              <a:t>uncomment the </a:t>
            </a:r>
            <a:r>
              <a:rPr dirty="0">
                <a:latin typeface="Baloo 2 Medium"/>
                <a:cs typeface="Baloo 2 Medium" panose="03080502040302020200" pitchFamily="66" charset="77"/>
              </a:rPr>
              <a:t>code on the </a:t>
            </a:r>
            <a:r>
              <a:rPr lang="en-US" dirty="0">
                <a:latin typeface="Baloo 2 Medium"/>
                <a:cs typeface="Baloo 2 Medium" panose="03080502040302020200" pitchFamily="66" charset="77"/>
              </a:rPr>
              <a:t>left slide</a:t>
            </a:r>
            <a:r>
              <a:rPr dirty="0">
                <a:latin typeface="Baloo 2 Medium"/>
                <a:cs typeface="Baloo 2 Medium" panose="03080502040302020200" pitchFamily="66" charset="77"/>
              </a:rPr>
              <a:t> to make the Start Button </a:t>
            </a:r>
            <a:r>
              <a:rPr lang="en-US" dirty="0">
                <a:latin typeface="Baloo 2 Medium"/>
                <a:cs typeface="Baloo 2 Medium" panose="03080502040302020200" pitchFamily="66" charset="77"/>
              </a:rPr>
              <a:t>be invisible when the game starts.</a:t>
            </a:r>
            <a:endParaRPr dirty="0">
              <a:latin typeface="Baloo 2 Medium"/>
              <a:cs typeface="Baloo 2 Medium" panose="03080502040302020200" pitchFamily="66" charset="77"/>
            </a:endParaRPr>
          </a:p>
          <a:p>
            <a:pPr marL="800100" lvl="1" indent="-342900">
              <a:buFont typeface="Courier New" panose="020B0604020202020204" pitchFamily="34" charset="0"/>
              <a:buChar char="o"/>
            </a:pPr>
            <a:r>
              <a:rPr lang="en-US" sz="2000" dirty="0">
                <a:latin typeface="Baloo 2 Medium"/>
                <a:cs typeface="Baloo 2 Medium" panose="03080502040302020200" pitchFamily="66" charset="77"/>
              </a:rPr>
              <a:t>Notice the </a:t>
            </a:r>
            <a:r>
              <a:rPr lang="en-US" sz="2000" dirty="0" err="1">
                <a:latin typeface="Baloo 2 Medium"/>
                <a:cs typeface="Baloo 2 Medium" panose="03080502040302020200" pitchFamily="66" charset="77"/>
              </a:rPr>
              <a:t>boolean</a:t>
            </a:r>
            <a:r>
              <a:rPr lang="en-US" sz="2000" dirty="0">
                <a:latin typeface="Baloo 2 Medium"/>
                <a:cs typeface="Baloo 2 Medium" panose="03080502040302020200" pitchFamily="66" charset="77"/>
              </a:rPr>
              <a:t> value "</a:t>
            </a:r>
            <a:r>
              <a:rPr lang="en-US" sz="2000" dirty="0" err="1">
                <a:latin typeface="Baloo 2 Medium"/>
                <a:cs typeface="Baloo 2 Medium" panose="03080502040302020200" pitchFamily="66" charset="77"/>
              </a:rPr>
              <a:t>isFading</a:t>
            </a:r>
            <a:r>
              <a:rPr lang="en-US" sz="2000" dirty="0">
                <a:latin typeface="Baloo 2 Medium"/>
                <a:cs typeface="Baloo 2 Medium" panose="03080502040302020200" pitchFamily="66" charset="77"/>
              </a:rPr>
              <a:t> = true". This makes it so as the game starts, it will trigger the method that’s starts the fading animation.</a:t>
            </a:r>
          </a:p>
          <a:p>
            <a:pPr marL="342900" indent="-342900">
              <a:buFont typeface="+mj-lt"/>
              <a:buAutoNum type="arabicPeriod"/>
            </a:pPr>
            <a:r>
              <a:rPr lang="en-US" dirty="0">
                <a:latin typeface="Baloo 2 Medium" panose="03080502040302020200" pitchFamily="66" charset="77"/>
                <a:cs typeface="Baloo 2 Medium" panose="03080502040302020200" pitchFamily="66" charset="77"/>
              </a:rPr>
              <a:t>Now, when you start the game, you will see the button start invisible and fade in over time.</a:t>
            </a:r>
            <a:endParaRPr dirty="0">
              <a:latin typeface="Baloo 2 Medium" panose="03080502040302020200" pitchFamily="66" charset="77"/>
              <a:cs typeface="Baloo 2 Medium" panose="03080502040302020200" pitchFamily="66" charset="77"/>
            </a:endParaRPr>
          </a:p>
        </p:txBody>
      </p:sp>
      <p:pic>
        <p:nvPicPr>
          <p:cNvPr id="5" name="Picture 4" descr="A computer screen with white text&#10;&#10;AI-generated content may be incorrect.">
            <a:extLst>
              <a:ext uri="{FF2B5EF4-FFF2-40B4-BE49-F238E27FC236}">
                <a16:creationId xmlns:a16="http://schemas.microsoft.com/office/drawing/2014/main" id="{1766E0EB-30F0-732A-FA53-EA69391623A2}"/>
              </a:ext>
            </a:extLst>
          </p:cNvPr>
          <p:cNvPicPr>
            <a:picLocks noChangeAspect="1"/>
          </p:cNvPicPr>
          <p:nvPr/>
        </p:nvPicPr>
        <p:blipFill>
          <a:blip r:embed="rId3"/>
          <a:stretch>
            <a:fillRect/>
          </a:stretch>
        </p:blipFill>
        <p:spPr>
          <a:xfrm>
            <a:off x="6130165" y="3722793"/>
            <a:ext cx="5500083" cy="1764663"/>
          </a:xfrm>
          <a:prstGeom prst="rect">
            <a:avLst/>
          </a:prstGeom>
        </p:spPr>
      </p:pic>
      <p:pic>
        <p:nvPicPr>
          <p:cNvPr id="8" name="Picture 7" descr="A screen shot of a computer program&#10;&#10;AI-generated content may be incorrect.">
            <a:extLst>
              <a:ext uri="{FF2B5EF4-FFF2-40B4-BE49-F238E27FC236}">
                <a16:creationId xmlns:a16="http://schemas.microsoft.com/office/drawing/2014/main" id="{B4D34A4E-6B7B-2B68-819C-AC7BEBF16727}"/>
              </a:ext>
            </a:extLst>
          </p:cNvPr>
          <p:cNvPicPr>
            <a:picLocks noChangeAspect="1"/>
          </p:cNvPicPr>
          <p:nvPr/>
        </p:nvPicPr>
        <p:blipFill>
          <a:blip r:embed="rId4"/>
          <a:stretch>
            <a:fillRect/>
          </a:stretch>
        </p:blipFill>
        <p:spPr>
          <a:xfrm>
            <a:off x="6130165" y="1037491"/>
            <a:ext cx="5986743" cy="2097717"/>
          </a:xfrm>
          <a:prstGeom prst="rect">
            <a:avLst/>
          </a:prstGeom>
        </p:spPr>
      </p:pic>
    </p:spTree>
    <p:extLst>
      <p:ext uri="{BB962C8B-B14F-4D97-AF65-F5344CB8AC3E}">
        <p14:creationId xmlns:p14="http://schemas.microsoft.com/office/powerpoint/2010/main" val="2149292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3BF36-5152-353F-DBAE-D1E5F94F1368}"/>
              </a:ext>
            </a:extLst>
          </p:cNvPr>
          <p:cNvSpPr>
            <a:spLocks noGrp="1"/>
          </p:cNvSpPr>
          <p:nvPr>
            <p:ph type="title"/>
          </p:nvPr>
        </p:nvSpPr>
        <p:spPr>
          <a:xfrm>
            <a:off x="0" y="-75651"/>
            <a:ext cx="10515600" cy="1325563"/>
          </a:xfrm>
        </p:spPr>
        <p:txBody>
          <a:bodyPr/>
          <a:lstStyle/>
          <a:p>
            <a:r>
              <a:rPr lang="en-US" dirty="0">
                <a:latin typeface="Baloo 2 Medium" panose="03080502040302020200" pitchFamily="66" charset="77"/>
                <a:cs typeface="Baloo 2 Medium" panose="03080502040302020200" pitchFamily="66" charset="77"/>
              </a:rPr>
              <a:t>Moving UI Elements (Custom Ease)</a:t>
            </a:r>
            <a:endParaRPr dirty="0">
              <a:latin typeface="Baloo 2 Medium" panose="03080502040302020200" pitchFamily="66" charset="77"/>
              <a:cs typeface="Baloo 2 Medium" panose="03080502040302020200" pitchFamily="66" charset="77"/>
            </a:endParaRPr>
          </a:p>
        </p:txBody>
      </p:sp>
      <p:sp>
        <p:nvSpPr>
          <p:cNvPr id="3" name="Content Placeholder 2">
            <a:extLst>
              <a:ext uri="{FF2B5EF4-FFF2-40B4-BE49-F238E27FC236}">
                <a16:creationId xmlns:a16="http://schemas.microsoft.com/office/drawing/2014/main" id="{52FAC57E-0D61-A612-C735-135337745985}"/>
              </a:ext>
            </a:extLst>
          </p:cNvPr>
          <p:cNvSpPr>
            <a:spLocks noGrp="1"/>
          </p:cNvSpPr>
          <p:nvPr>
            <p:ph idx="1"/>
          </p:nvPr>
        </p:nvSpPr>
        <p:spPr>
          <a:xfrm>
            <a:off x="270429" y="1108791"/>
            <a:ext cx="3878742" cy="5596809"/>
          </a:xfrm>
        </p:spPr>
        <p:txBody>
          <a:bodyPr>
            <a:noAutofit/>
          </a:bodyPr>
          <a:lstStyle/>
          <a:p>
            <a:pPr>
              <a:buAutoNum type="arabicPeriod"/>
            </a:pPr>
            <a:r>
              <a:rPr lang="en-US" sz="1800" dirty="0">
                <a:latin typeface="Baloo 2 Medium" panose="03080502040302020200" pitchFamily="66" charset="77"/>
                <a:cs typeface="Baloo 2 Medium" panose="03080502040302020200" pitchFamily="66" charset="77"/>
              </a:rPr>
              <a:t>In </a:t>
            </a:r>
            <a:r>
              <a:rPr lang="en-US" sz="1800" b="1" dirty="0">
                <a:latin typeface="Baloo 2 Medium" panose="03080502040302020200" pitchFamily="66" charset="77"/>
                <a:cs typeface="Baloo 2 Medium" panose="03080502040302020200" pitchFamily="66" charset="77"/>
              </a:rPr>
              <a:t>the UI Manager Script</a:t>
            </a:r>
            <a:r>
              <a:rPr lang="en-US" sz="1800" dirty="0">
                <a:latin typeface="Baloo 2 Medium" panose="03080502040302020200" pitchFamily="66" charset="77"/>
                <a:cs typeface="Baloo 2 Medium" panose="03080502040302020200" pitchFamily="66" charset="77"/>
              </a:rPr>
              <a:t>, uncomment the public method </a:t>
            </a:r>
            <a:r>
              <a:rPr lang="en-US" sz="1800" b="1" dirty="0" err="1">
                <a:latin typeface="Baloo 2 Medium" panose="03080502040302020200" pitchFamily="66" charset="77"/>
                <a:cs typeface="Baloo 2 Medium" panose="03080502040302020200" pitchFamily="66" charset="77"/>
              </a:rPr>
              <a:t>OnStartButtonPressed</a:t>
            </a:r>
            <a:r>
              <a:rPr lang="en-US" sz="1800" b="1" dirty="0">
                <a:latin typeface="Baloo 2 Medium" panose="03080502040302020200" pitchFamily="66" charset="77"/>
                <a:cs typeface="Baloo 2 Medium" panose="03080502040302020200" pitchFamily="66" charset="77"/>
              </a:rPr>
              <a:t>()</a:t>
            </a:r>
            <a:r>
              <a:rPr lang="en-US" sz="1800" dirty="0">
                <a:latin typeface="Baloo 2 Medium" panose="03080502040302020200" pitchFamily="66" charset="77"/>
                <a:cs typeface="Baloo 2 Medium" panose="03080502040302020200" pitchFamily="66" charset="77"/>
              </a:rPr>
              <a:t> to trigger the start of the animation for the scoreboard UI</a:t>
            </a:r>
          </a:p>
          <a:p>
            <a:pPr>
              <a:buAutoNum type="arabicPeriod"/>
            </a:pPr>
            <a:r>
              <a:rPr lang="en-US" sz="1800" dirty="0">
                <a:latin typeface="Baloo 2 Medium" panose="03080502040302020200" pitchFamily="66" charset="77"/>
                <a:cs typeface="Baloo 2 Medium" panose="03080502040302020200" pitchFamily="66" charset="77"/>
              </a:rPr>
              <a:t>Additionally, uncomment the code to the </a:t>
            </a:r>
            <a:r>
              <a:rPr lang="en-US" sz="1800" b="1" dirty="0">
                <a:latin typeface="Baloo 2 Medium" panose="03080502040302020200" pitchFamily="66" charset="77"/>
                <a:cs typeface="Baloo 2 Medium" panose="03080502040302020200" pitchFamily="66" charset="77"/>
              </a:rPr>
              <a:t>right</a:t>
            </a:r>
            <a:r>
              <a:rPr lang="en-US" sz="1800" dirty="0">
                <a:latin typeface="Baloo 2 Medium" panose="03080502040302020200" pitchFamily="66" charset="77"/>
                <a:cs typeface="Baloo 2 Medium" panose="03080502040302020200" pitchFamily="66" charset="77"/>
              </a:rPr>
              <a:t> inside </a:t>
            </a:r>
            <a:r>
              <a:rPr lang="en-US" sz="1800" b="1" dirty="0">
                <a:latin typeface="Baloo 2 Medium" panose="03080502040302020200" pitchFamily="66" charset="77"/>
                <a:cs typeface="Baloo 2 Medium" panose="03080502040302020200" pitchFamily="66" charset="77"/>
              </a:rPr>
              <a:t>Update()</a:t>
            </a:r>
            <a:r>
              <a:rPr lang="en-US" sz="1800" dirty="0">
                <a:latin typeface="Baloo 2 Medium" panose="03080502040302020200" pitchFamily="66" charset="77"/>
                <a:cs typeface="Baloo 2 Medium" panose="03080502040302020200" pitchFamily="66" charset="77"/>
              </a:rPr>
              <a:t>. This loop starts the sliding animation for the scoreboard, using the custom keyframe we have above.</a:t>
            </a:r>
          </a:p>
          <a:p>
            <a:pPr>
              <a:buAutoNum type="arabicPeriod"/>
            </a:pPr>
            <a:r>
              <a:rPr lang="en-US" sz="1800" dirty="0">
                <a:latin typeface="Baloo 2 Medium" panose="03080502040302020200" pitchFamily="66" charset="77"/>
                <a:cs typeface="Baloo 2 Medium" panose="03080502040302020200" pitchFamily="66" charset="77"/>
              </a:rPr>
              <a:t>Link to start button</a:t>
            </a:r>
          </a:p>
          <a:p>
            <a:pPr marL="800100" lvl="1" indent="-342900">
              <a:buFont typeface="+mj-lt"/>
              <a:buAutoNum type="arabicPeriod"/>
            </a:pPr>
            <a:r>
              <a:rPr lang="en-US" sz="1800" dirty="0">
                <a:latin typeface="Baloo 2 Medium" panose="03080502040302020200" pitchFamily="66" charset="77"/>
                <a:cs typeface="Baloo 2 Medium" panose="03080502040302020200" pitchFamily="66" charset="77"/>
              </a:rPr>
              <a:t>Locate the </a:t>
            </a:r>
            <a:r>
              <a:rPr lang="en-US" sz="1800" b="1" dirty="0">
                <a:latin typeface="Baloo 2 Medium" panose="03080502040302020200" pitchFamily="66" charset="77"/>
                <a:cs typeface="Baloo 2 Medium" panose="03080502040302020200" pitchFamily="66" charset="77"/>
              </a:rPr>
              <a:t>On Click () </a:t>
            </a:r>
            <a:r>
              <a:rPr lang="en-US" sz="1800" dirty="0">
                <a:latin typeface="Baloo 2 Medium" panose="03080502040302020200" pitchFamily="66" charset="77"/>
                <a:cs typeface="Baloo 2 Medium" panose="03080502040302020200" pitchFamily="66" charset="77"/>
              </a:rPr>
              <a:t>section in the </a:t>
            </a:r>
            <a:r>
              <a:rPr lang="en-US" sz="1800" b="1" dirty="0">
                <a:latin typeface="Baloo 2 Medium" panose="03080502040302020200" pitchFamily="66" charset="77"/>
                <a:cs typeface="Baloo 2 Medium" panose="03080502040302020200" pitchFamily="66" charset="77"/>
              </a:rPr>
              <a:t>Start Button Inspector </a:t>
            </a:r>
            <a:r>
              <a:rPr lang="en-US" sz="1800" dirty="0">
                <a:latin typeface="Baloo 2 Medium" panose="03080502040302020200" pitchFamily="66" charset="77"/>
                <a:cs typeface="Baloo 2 Medium" panose="03080502040302020200" pitchFamily="66" charset="77"/>
              </a:rPr>
              <a:t>and change the function to </a:t>
            </a:r>
            <a:r>
              <a:rPr lang="en-US" sz="1800" b="1" dirty="0" err="1">
                <a:latin typeface="Baloo 2 Medium" panose="03080502040302020200" pitchFamily="66" charset="77"/>
                <a:cs typeface="Baloo 2 Medium" panose="03080502040302020200" pitchFamily="66" charset="77"/>
              </a:rPr>
              <a:t>OnStartButtonPressed</a:t>
            </a:r>
            <a:r>
              <a:rPr lang="en-US" sz="1800" b="1" dirty="0">
                <a:latin typeface="Baloo 2 Medium" panose="03080502040302020200" pitchFamily="66" charset="77"/>
                <a:cs typeface="Baloo 2 Medium" panose="03080502040302020200" pitchFamily="66" charset="77"/>
              </a:rPr>
              <a:t>()</a:t>
            </a:r>
          </a:p>
          <a:p>
            <a:pPr marL="342900" indent="-342900">
              <a:buFont typeface="+mj-lt"/>
              <a:buAutoNum type="arabicPeriod"/>
            </a:pPr>
            <a:r>
              <a:rPr lang="en-US" sz="1800" dirty="0">
                <a:latin typeface="Baloo 2 Medium" panose="03080502040302020200" pitchFamily="66" charset="77"/>
                <a:cs typeface="Baloo 2 Medium" panose="03080502040302020200" pitchFamily="66" charset="77"/>
              </a:rPr>
              <a:t>Press Play and click the start button to see the Score Board Animation</a:t>
            </a:r>
          </a:p>
        </p:txBody>
      </p:sp>
      <p:pic>
        <p:nvPicPr>
          <p:cNvPr id="4" name="Picture 3" descr="A grey box with white text&#10;&#10;Description automatically generated">
            <a:extLst>
              <a:ext uri="{FF2B5EF4-FFF2-40B4-BE49-F238E27FC236}">
                <a16:creationId xmlns:a16="http://schemas.microsoft.com/office/drawing/2014/main" id="{62292E68-B1AA-8A6F-372E-99B93AB4C867}"/>
              </a:ext>
            </a:extLst>
          </p:cNvPr>
          <p:cNvPicPr>
            <a:picLocks noChangeAspect="1"/>
          </p:cNvPicPr>
          <p:nvPr/>
        </p:nvPicPr>
        <p:blipFill>
          <a:blip r:embed="rId3"/>
          <a:stretch>
            <a:fillRect/>
          </a:stretch>
        </p:blipFill>
        <p:spPr>
          <a:xfrm>
            <a:off x="4149171" y="5131621"/>
            <a:ext cx="4119902" cy="1226637"/>
          </a:xfrm>
          <a:prstGeom prst="rect">
            <a:avLst/>
          </a:prstGeom>
        </p:spPr>
      </p:pic>
      <p:pic>
        <p:nvPicPr>
          <p:cNvPr id="7" name="Picture 6" descr="A black screen with white text&#10;&#10;AI-generated content may be incorrect.">
            <a:extLst>
              <a:ext uri="{FF2B5EF4-FFF2-40B4-BE49-F238E27FC236}">
                <a16:creationId xmlns:a16="http://schemas.microsoft.com/office/drawing/2014/main" id="{E1A253D4-AD46-1D0C-2366-53F0926C0E26}"/>
              </a:ext>
            </a:extLst>
          </p:cNvPr>
          <p:cNvPicPr>
            <a:picLocks noChangeAspect="1"/>
          </p:cNvPicPr>
          <p:nvPr/>
        </p:nvPicPr>
        <p:blipFill>
          <a:blip r:embed="rId4"/>
          <a:stretch>
            <a:fillRect/>
          </a:stretch>
        </p:blipFill>
        <p:spPr>
          <a:xfrm>
            <a:off x="4149171" y="2847510"/>
            <a:ext cx="7772400" cy="1447399"/>
          </a:xfrm>
          <a:prstGeom prst="rect">
            <a:avLst/>
          </a:prstGeom>
        </p:spPr>
      </p:pic>
      <p:pic>
        <p:nvPicPr>
          <p:cNvPr id="10" name="Picture 9" descr="A screen shot of a computer&#10;&#10;AI-generated content may be incorrect.">
            <a:extLst>
              <a:ext uri="{FF2B5EF4-FFF2-40B4-BE49-F238E27FC236}">
                <a16:creationId xmlns:a16="http://schemas.microsoft.com/office/drawing/2014/main" id="{249EF782-1CE9-5212-765F-0CBF53F4EAC2}"/>
              </a:ext>
            </a:extLst>
          </p:cNvPr>
          <p:cNvPicPr>
            <a:picLocks noChangeAspect="1"/>
          </p:cNvPicPr>
          <p:nvPr/>
        </p:nvPicPr>
        <p:blipFill>
          <a:blip r:embed="rId5"/>
          <a:stretch>
            <a:fillRect/>
          </a:stretch>
        </p:blipFill>
        <p:spPr>
          <a:xfrm>
            <a:off x="4149171" y="1108791"/>
            <a:ext cx="7772400" cy="1680903"/>
          </a:xfrm>
          <a:prstGeom prst="rect">
            <a:avLst/>
          </a:prstGeom>
        </p:spPr>
      </p:pic>
    </p:spTree>
    <p:extLst>
      <p:ext uri="{BB962C8B-B14F-4D97-AF65-F5344CB8AC3E}">
        <p14:creationId xmlns:p14="http://schemas.microsoft.com/office/powerpoint/2010/main" val="1392602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BE9A4-7C6D-877C-FF2A-BF4EAF0953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53BFE4-F3BF-B526-5F95-CF0C3936568F}"/>
              </a:ext>
            </a:extLst>
          </p:cNvPr>
          <p:cNvSpPr>
            <a:spLocks noGrp="1"/>
          </p:cNvSpPr>
          <p:nvPr>
            <p:ph type="title"/>
          </p:nvPr>
        </p:nvSpPr>
        <p:spPr>
          <a:xfrm>
            <a:off x="289560" y="86594"/>
            <a:ext cx="10515600" cy="1325563"/>
          </a:xfrm>
        </p:spPr>
        <p:txBody>
          <a:bodyPr>
            <a:normAutofit/>
          </a:bodyPr>
          <a:lstStyle/>
          <a:p>
            <a:r>
              <a:rPr lang="en-US" dirty="0">
                <a:latin typeface="Baloo 2 Medium" panose="03080502040302020200" pitchFamily="66" charset="77"/>
                <a:cs typeface="Baloo 2 Medium" panose="03080502040302020200" pitchFamily="66" charset="77"/>
              </a:rPr>
              <a:t>Pulse Animation (public curve)</a:t>
            </a:r>
            <a:endParaRPr dirty="0">
              <a:latin typeface="Baloo 2 Medium" panose="03080502040302020200" pitchFamily="66" charset="77"/>
              <a:cs typeface="Baloo 2 Medium" panose="03080502040302020200" pitchFamily="66" charset="77"/>
            </a:endParaRPr>
          </a:p>
        </p:txBody>
      </p:sp>
      <p:sp>
        <p:nvSpPr>
          <p:cNvPr id="3" name="Content Placeholder 2">
            <a:extLst>
              <a:ext uri="{FF2B5EF4-FFF2-40B4-BE49-F238E27FC236}">
                <a16:creationId xmlns:a16="http://schemas.microsoft.com/office/drawing/2014/main" id="{796E6046-D844-1BBD-D467-07293FA0E9DE}"/>
              </a:ext>
            </a:extLst>
          </p:cNvPr>
          <p:cNvSpPr>
            <a:spLocks noGrp="1"/>
          </p:cNvSpPr>
          <p:nvPr>
            <p:ph idx="1"/>
          </p:nvPr>
        </p:nvSpPr>
        <p:spPr>
          <a:xfrm>
            <a:off x="289560" y="1206417"/>
            <a:ext cx="5522842" cy="5080718"/>
          </a:xfrm>
        </p:spPr>
        <p:txBody>
          <a:bodyPr>
            <a:noAutofit/>
          </a:bodyPr>
          <a:lstStyle/>
          <a:p>
            <a:pPr marL="342900" indent="-342900">
              <a:buFont typeface="+mj-lt"/>
              <a:buAutoNum type="arabicPeriod"/>
            </a:pPr>
            <a:r>
              <a:rPr lang="en-US" sz="2000" dirty="0">
                <a:latin typeface="Baloo 2 Medium" panose="03080502040302020200" pitchFamily="66" charset="77"/>
                <a:cs typeface="Baloo 2 Medium" panose="03080502040302020200" pitchFamily="66" charset="77"/>
              </a:rPr>
              <a:t>In the </a:t>
            </a:r>
            <a:r>
              <a:rPr lang="en-US" sz="2000" b="1" dirty="0" err="1">
                <a:latin typeface="Baloo 2 Medium" panose="03080502040302020200" pitchFamily="66" charset="77"/>
                <a:cs typeface="Baloo 2 Medium" panose="03080502040302020200" pitchFamily="66" charset="77"/>
              </a:rPr>
              <a:t>UIManager</a:t>
            </a:r>
            <a:r>
              <a:rPr lang="en-US" sz="2000" dirty="0">
                <a:latin typeface="Baloo 2 Medium" panose="03080502040302020200" pitchFamily="66" charset="77"/>
                <a:cs typeface="Baloo 2 Medium" panose="03080502040302020200" pitchFamily="66" charset="77"/>
              </a:rPr>
              <a:t> script,  </a:t>
            </a:r>
            <a:r>
              <a:rPr lang="en-US" sz="2000" b="1" dirty="0">
                <a:latin typeface="Baloo 2 Medium" panose="03080502040302020200" pitchFamily="66" charset="77"/>
                <a:cs typeface="Baloo 2 Medium" panose="03080502040302020200" pitchFamily="66" charset="77"/>
              </a:rPr>
              <a:t>uncomment</a:t>
            </a:r>
            <a:r>
              <a:rPr lang="en-US" sz="2000" dirty="0">
                <a:latin typeface="Baloo 2 Medium" panose="03080502040302020200" pitchFamily="66" charset="77"/>
                <a:cs typeface="Baloo 2 Medium" panose="03080502040302020200" pitchFamily="66" charset="77"/>
              </a:rPr>
              <a:t> the public function </a:t>
            </a:r>
            <a:r>
              <a:rPr lang="en-US" sz="2000" b="1" dirty="0" err="1">
                <a:latin typeface="Baloo 2 Medium" panose="03080502040302020200" pitchFamily="66" charset="77"/>
                <a:cs typeface="Baloo 2 Medium" panose="03080502040302020200" pitchFamily="66" charset="77"/>
              </a:rPr>
              <a:t>IncreaseScore</a:t>
            </a:r>
            <a:r>
              <a:rPr lang="en-US" sz="2000" b="1" dirty="0">
                <a:latin typeface="Baloo 2 Medium" panose="03080502040302020200" pitchFamily="66" charset="77"/>
                <a:cs typeface="Baloo 2 Medium" panose="03080502040302020200" pitchFamily="66" charset="77"/>
              </a:rPr>
              <a:t>()</a:t>
            </a:r>
            <a:r>
              <a:rPr lang="en-US" sz="2000" dirty="0">
                <a:latin typeface="Baloo 2 Medium" panose="03080502040302020200" pitchFamily="66" charset="77"/>
                <a:cs typeface="Baloo 2 Medium" panose="03080502040302020200" pitchFamily="66" charset="77"/>
              </a:rPr>
              <a:t> to trigger the start of the </a:t>
            </a:r>
            <a:r>
              <a:rPr lang="en-US" sz="2000" b="1" dirty="0">
                <a:latin typeface="Baloo 2 Medium" panose="03080502040302020200" pitchFamily="66" charset="77"/>
                <a:cs typeface="Baloo 2 Medium" panose="03080502040302020200" pitchFamily="66" charset="77"/>
              </a:rPr>
              <a:t>Score Board animation </a:t>
            </a:r>
            <a:r>
              <a:rPr lang="en-US" sz="2000" dirty="0">
                <a:latin typeface="Baloo 2 Medium" panose="03080502040302020200" pitchFamily="66" charset="77"/>
                <a:cs typeface="Baloo 2 Medium" panose="03080502040302020200" pitchFamily="66" charset="77"/>
              </a:rPr>
              <a:t>when the Increase Button is pressed.</a:t>
            </a:r>
          </a:p>
          <a:p>
            <a:pPr marL="342900" indent="-342900">
              <a:buFont typeface="+mj-lt"/>
              <a:buAutoNum type="arabicPeriod"/>
            </a:pPr>
            <a:r>
              <a:rPr lang="en-US" sz="2000" dirty="0">
                <a:latin typeface="Baloo 2 Medium" panose="03080502040302020200" pitchFamily="66" charset="77"/>
                <a:cs typeface="Baloo 2 Medium" panose="03080502040302020200" pitchFamily="66" charset="77"/>
              </a:rPr>
              <a:t>In the </a:t>
            </a:r>
            <a:r>
              <a:rPr lang="en-US" sz="2000" b="1" dirty="0">
                <a:latin typeface="Baloo 2 Medium" panose="03080502040302020200" pitchFamily="66" charset="77"/>
                <a:cs typeface="Baloo 2 Medium" panose="03080502040302020200" pitchFamily="66" charset="77"/>
              </a:rPr>
              <a:t>Update() </a:t>
            </a:r>
            <a:r>
              <a:rPr lang="en-US" sz="2000" dirty="0">
                <a:latin typeface="Baloo 2 Medium" panose="03080502040302020200" pitchFamily="66" charset="77"/>
                <a:cs typeface="Baloo 2 Medium" panose="03080502040302020200" pitchFamily="66" charset="77"/>
              </a:rPr>
              <a:t>Function of the script, uncomment the loop for </a:t>
            </a:r>
            <a:r>
              <a:rPr lang="en-US" sz="2000" b="1" dirty="0" err="1">
                <a:latin typeface="Baloo 2 Medium" panose="03080502040302020200" pitchFamily="66" charset="77"/>
                <a:cs typeface="Baloo 2 Medium" panose="03080502040302020200" pitchFamily="66" charset="77"/>
              </a:rPr>
              <a:t>isPulsing</a:t>
            </a:r>
            <a:r>
              <a:rPr lang="en-US" sz="2000" dirty="0">
                <a:latin typeface="Baloo 2 Medium" panose="03080502040302020200" pitchFamily="66" charset="77"/>
                <a:cs typeface="Baloo 2 Medium" panose="03080502040302020200" pitchFamily="66" charset="77"/>
              </a:rPr>
              <a:t>, which controls the timing of the animation after the button is clicked.</a:t>
            </a:r>
          </a:p>
          <a:p>
            <a:pPr marL="342900" indent="-342900">
              <a:buFont typeface="+mj-lt"/>
              <a:buAutoNum type="arabicPeriod"/>
            </a:pPr>
            <a:r>
              <a:rPr lang="en-US" sz="2000" dirty="0">
                <a:latin typeface="Baloo 2 Medium" panose="03080502040302020200" pitchFamily="66" charset="77"/>
                <a:cs typeface="Baloo 2 Medium" panose="03080502040302020200" pitchFamily="66" charset="77"/>
              </a:rPr>
              <a:t>Link the </a:t>
            </a:r>
            <a:r>
              <a:rPr lang="en-US" sz="2000" b="1" dirty="0">
                <a:latin typeface="Baloo 2 Medium" panose="03080502040302020200" pitchFamily="66" charset="77"/>
                <a:cs typeface="Baloo 2 Medium" panose="03080502040302020200" pitchFamily="66" charset="77"/>
              </a:rPr>
              <a:t>Button</a:t>
            </a:r>
            <a:r>
              <a:rPr lang="en-US" sz="2000" dirty="0">
                <a:latin typeface="Baloo 2 Medium" panose="03080502040302020200" pitchFamily="66" charset="77"/>
                <a:cs typeface="Baloo 2 Medium" panose="03080502040302020200" pitchFamily="66" charset="77"/>
              </a:rPr>
              <a:t> to the </a:t>
            </a:r>
            <a:r>
              <a:rPr lang="en-US" sz="2000" b="1" dirty="0">
                <a:latin typeface="Baloo 2 Medium" panose="03080502040302020200" pitchFamily="66" charset="77"/>
                <a:cs typeface="Baloo 2 Medium" panose="03080502040302020200" pitchFamily="66" charset="77"/>
              </a:rPr>
              <a:t>Increase</a:t>
            </a:r>
            <a:r>
              <a:rPr lang="en-US" sz="2000" dirty="0">
                <a:latin typeface="Baloo 2 Medium" panose="03080502040302020200" pitchFamily="66" charset="77"/>
                <a:cs typeface="Baloo 2 Medium" panose="03080502040302020200" pitchFamily="66" charset="77"/>
              </a:rPr>
              <a:t> </a:t>
            </a:r>
            <a:r>
              <a:rPr lang="en-US" sz="2000" b="1" dirty="0">
                <a:latin typeface="Baloo 2 Medium" panose="03080502040302020200" pitchFamily="66" charset="77"/>
                <a:cs typeface="Baloo 2 Medium" panose="03080502040302020200" pitchFamily="66" charset="77"/>
              </a:rPr>
              <a:t>Function</a:t>
            </a:r>
            <a:r>
              <a:rPr lang="en-US" sz="2000" dirty="0">
                <a:latin typeface="Baloo 2 Medium" panose="03080502040302020200" pitchFamily="66" charset="77"/>
                <a:cs typeface="Baloo 2 Medium" panose="03080502040302020200" pitchFamily="66" charset="77"/>
              </a:rPr>
              <a:t>:</a:t>
            </a:r>
          </a:p>
          <a:p>
            <a:pPr marL="800100" lvl="1" indent="-342900">
              <a:buFont typeface="+mj-lt"/>
              <a:buAutoNum type="arabicPeriod"/>
            </a:pPr>
            <a:r>
              <a:rPr lang="en-US" sz="2000" dirty="0">
                <a:latin typeface="Baloo 2 Medium" panose="03080502040302020200" pitchFamily="66" charset="77"/>
                <a:cs typeface="Baloo 2 Medium" panose="03080502040302020200" pitchFamily="66" charset="77"/>
              </a:rPr>
              <a:t>In the </a:t>
            </a:r>
            <a:r>
              <a:rPr lang="en-US" sz="2000" b="1" dirty="0">
                <a:latin typeface="Baloo 2 Medium" panose="03080502040302020200" pitchFamily="66" charset="77"/>
                <a:cs typeface="Baloo 2 Medium" panose="03080502040302020200" pitchFamily="66" charset="77"/>
              </a:rPr>
              <a:t>Inspector</a:t>
            </a:r>
            <a:r>
              <a:rPr lang="en-US" sz="2000" dirty="0">
                <a:latin typeface="Baloo 2 Medium" panose="03080502040302020200" pitchFamily="66" charset="77"/>
                <a:cs typeface="Baloo 2 Medium" panose="03080502040302020200" pitchFamily="66" charset="77"/>
              </a:rPr>
              <a:t> for the </a:t>
            </a:r>
            <a:r>
              <a:rPr lang="en-US" sz="2000" b="1" dirty="0" err="1">
                <a:latin typeface="Baloo 2 Medium" panose="03080502040302020200" pitchFamily="66" charset="77"/>
                <a:cs typeface="Baloo 2 Medium" panose="03080502040302020200" pitchFamily="66" charset="77"/>
              </a:rPr>
              <a:t>Button_Increase</a:t>
            </a:r>
            <a:r>
              <a:rPr lang="en-US" sz="2000" dirty="0">
                <a:latin typeface="Baloo 2 Medium" panose="03080502040302020200" pitchFamily="66" charset="77"/>
                <a:cs typeface="Baloo 2 Medium" panose="03080502040302020200" pitchFamily="66" charset="77"/>
              </a:rPr>
              <a:t>, scroll down to the </a:t>
            </a:r>
            <a:r>
              <a:rPr lang="en-US" sz="2000" b="1" dirty="0" err="1">
                <a:latin typeface="Baloo 2 Medium" panose="03080502040302020200" pitchFamily="66" charset="77"/>
                <a:cs typeface="Baloo 2 Medium" panose="03080502040302020200" pitchFamily="66" charset="77"/>
              </a:rPr>
              <a:t>OnClick</a:t>
            </a:r>
            <a:r>
              <a:rPr lang="en-US" sz="2000" dirty="0">
                <a:latin typeface="Baloo 2 Medium" panose="03080502040302020200" pitchFamily="66" charset="77"/>
                <a:cs typeface="Baloo 2 Medium" panose="03080502040302020200" pitchFamily="66" charset="77"/>
              </a:rPr>
              <a:t>() section and select the </a:t>
            </a:r>
            <a:r>
              <a:rPr lang="en-US" sz="2000" b="1" dirty="0" err="1">
                <a:latin typeface="Baloo 2 Medium" panose="03080502040302020200" pitchFamily="66" charset="77"/>
                <a:cs typeface="Baloo 2 Medium" panose="03080502040302020200" pitchFamily="66" charset="77"/>
              </a:rPr>
              <a:t>IncreaseScore</a:t>
            </a:r>
            <a:r>
              <a:rPr lang="en-US" sz="2000" dirty="0">
                <a:latin typeface="Baloo 2 Medium" panose="03080502040302020200" pitchFamily="66" charset="77"/>
                <a:cs typeface="Baloo 2 Medium" panose="03080502040302020200" pitchFamily="66" charset="77"/>
              </a:rPr>
              <a:t>() function.</a:t>
            </a:r>
          </a:p>
          <a:p>
            <a:pPr marL="342900" indent="-342900">
              <a:buFont typeface="+mj-lt"/>
              <a:buAutoNum type="arabicPeriod"/>
            </a:pPr>
            <a:r>
              <a:rPr lang="en-US" sz="2400" dirty="0">
                <a:latin typeface="Baloo 2 Medium" panose="03080502040302020200" pitchFamily="66" charset="77"/>
                <a:cs typeface="Baloo 2 Medium" panose="03080502040302020200" pitchFamily="66" charset="77"/>
              </a:rPr>
              <a:t>Now, run the game and click the increase button to see the </a:t>
            </a:r>
            <a:r>
              <a:rPr lang="en-US" sz="2400" dirty="0" err="1">
                <a:latin typeface="Baloo 2 Medium" panose="03080502040302020200" pitchFamily="66" charset="77"/>
                <a:cs typeface="Baloo 2 Medium" panose="03080502040302020200" pitchFamily="66" charset="77"/>
              </a:rPr>
              <a:t>ScoreBoard</a:t>
            </a:r>
            <a:r>
              <a:rPr lang="en-US" sz="2400" dirty="0">
                <a:latin typeface="Baloo 2 Medium" panose="03080502040302020200" pitchFamily="66" charset="77"/>
                <a:cs typeface="Baloo 2 Medium" panose="03080502040302020200" pitchFamily="66" charset="77"/>
              </a:rPr>
              <a:t> Animation</a:t>
            </a:r>
            <a:br>
              <a:rPr lang="en-US" sz="2400" dirty="0">
                <a:latin typeface="Baloo 2 Medium" panose="03080502040302020200" pitchFamily="66" charset="77"/>
                <a:cs typeface="Baloo 2 Medium" panose="03080502040302020200" pitchFamily="66" charset="77"/>
              </a:rPr>
            </a:br>
            <a:br>
              <a:rPr lang="en-US" sz="2400" dirty="0">
                <a:latin typeface="Baloo 2 Medium" panose="03080502040302020200" pitchFamily="66" charset="77"/>
                <a:cs typeface="Baloo 2 Medium" panose="03080502040302020200" pitchFamily="66" charset="77"/>
              </a:rPr>
            </a:br>
            <a:endParaRPr lang="en-US" sz="2400" dirty="0">
              <a:latin typeface="Baloo 2 Medium" panose="03080502040302020200" pitchFamily="66" charset="77"/>
              <a:cs typeface="Baloo 2 Medium" panose="03080502040302020200" pitchFamily="66" charset="77"/>
            </a:endParaRPr>
          </a:p>
          <a:p>
            <a:pPr marL="0" indent="0">
              <a:buNone/>
            </a:pPr>
            <a:endParaRPr lang="en-US" sz="2000" dirty="0">
              <a:latin typeface="Baloo 2 Medium" panose="03080502040302020200" pitchFamily="66" charset="77"/>
              <a:cs typeface="Baloo 2 Medium" panose="03080502040302020200" pitchFamily="66" charset="77"/>
            </a:endParaRPr>
          </a:p>
        </p:txBody>
      </p:sp>
      <p:pic>
        <p:nvPicPr>
          <p:cNvPr id="9" name="Picture 8" descr="A screenshot of a computer&#10;&#10;Description automatically generated">
            <a:extLst>
              <a:ext uri="{FF2B5EF4-FFF2-40B4-BE49-F238E27FC236}">
                <a16:creationId xmlns:a16="http://schemas.microsoft.com/office/drawing/2014/main" id="{0EF285F3-3E2E-8C5F-D7B7-9F89186F94EF}"/>
              </a:ext>
            </a:extLst>
          </p:cNvPr>
          <p:cNvPicPr>
            <a:picLocks noChangeAspect="1"/>
          </p:cNvPicPr>
          <p:nvPr/>
        </p:nvPicPr>
        <p:blipFill>
          <a:blip r:embed="rId3"/>
          <a:stretch>
            <a:fillRect/>
          </a:stretch>
        </p:blipFill>
        <p:spPr>
          <a:xfrm>
            <a:off x="5746115" y="5628929"/>
            <a:ext cx="2979304" cy="1042295"/>
          </a:xfrm>
          <a:prstGeom prst="rect">
            <a:avLst/>
          </a:prstGeom>
        </p:spPr>
      </p:pic>
      <p:pic>
        <p:nvPicPr>
          <p:cNvPr id="8" name="Picture 7" descr="A screen shot of a computer code&#10;&#10;AI-generated content may be incorrect.">
            <a:extLst>
              <a:ext uri="{FF2B5EF4-FFF2-40B4-BE49-F238E27FC236}">
                <a16:creationId xmlns:a16="http://schemas.microsoft.com/office/drawing/2014/main" id="{64E4A2BF-230A-F26E-5703-BDC501F8D972}"/>
              </a:ext>
            </a:extLst>
          </p:cNvPr>
          <p:cNvPicPr>
            <a:picLocks noChangeAspect="1"/>
          </p:cNvPicPr>
          <p:nvPr/>
        </p:nvPicPr>
        <p:blipFill>
          <a:blip r:embed="rId4"/>
          <a:stretch>
            <a:fillRect/>
          </a:stretch>
        </p:blipFill>
        <p:spPr>
          <a:xfrm>
            <a:off x="5746115" y="3575857"/>
            <a:ext cx="6381750" cy="1943100"/>
          </a:xfrm>
          <a:prstGeom prst="rect">
            <a:avLst/>
          </a:prstGeom>
        </p:spPr>
      </p:pic>
      <p:pic>
        <p:nvPicPr>
          <p:cNvPr id="11" name="Picture 10" descr="A screen shot of a computer program&#10;&#10;AI-generated content may be incorrect.">
            <a:extLst>
              <a:ext uri="{FF2B5EF4-FFF2-40B4-BE49-F238E27FC236}">
                <a16:creationId xmlns:a16="http://schemas.microsoft.com/office/drawing/2014/main" id="{B520D7C8-7759-C990-5DB9-A1D4B528496E}"/>
              </a:ext>
            </a:extLst>
          </p:cNvPr>
          <p:cNvPicPr>
            <a:picLocks noChangeAspect="1"/>
          </p:cNvPicPr>
          <p:nvPr/>
        </p:nvPicPr>
        <p:blipFill>
          <a:blip r:embed="rId5"/>
          <a:stretch>
            <a:fillRect/>
          </a:stretch>
        </p:blipFill>
        <p:spPr>
          <a:xfrm>
            <a:off x="5971540" y="1016000"/>
            <a:ext cx="5930900" cy="2413000"/>
          </a:xfrm>
          <a:prstGeom prst="rect">
            <a:avLst/>
          </a:prstGeom>
        </p:spPr>
      </p:pic>
    </p:spTree>
    <p:extLst>
      <p:ext uri="{BB962C8B-B14F-4D97-AF65-F5344CB8AC3E}">
        <p14:creationId xmlns:p14="http://schemas.microsoft.com/office/powerpoint/2010/main" val="3701979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25A6C-A8A6-7DF7-FFB5-F120D517F221}"/>
              </a:ext>
            </a:extLst>
          </p:cNvPr>
          <p:cNvSpPr>
            <a:spLocks noGrp="1"/>
          </p:cNvSpPr>
          <p:nvPr>
            <p:ph type="title"/>
          </p:nvPr>
        </p:nvSpPr>
        <p:spPr>
          <a:xfrm>
            <a:off x="289560" y="86594"/>
            <a:ext cx="10515600" cy="1325563"/>
          </a:xfrm>
        </p:spPr>
        <p:txBody>
          <a:bodyPr>
            <a:normAutofit/>
          </a:bodyPr>
          <a:lstStyle/>
          <a:p>
            <a:r>
              <a:rPr lang="en-US" dirty="0">
                <a:latin typeface="Baloo 2 Medium" panose="03080502040302020200" pitchFamily="66" charset="77"/>
                <a:cs typeface="Baloo 2 Medium" panose="03080502040302020200" pitchFamily="66" charset="77"/>
              </a:rPr>
              <a:t>Pulse Animation (public curve)</a:t>
            </a:r>
            <a:endParaRPr dirty="0">
              <a:latin typeface="Baloo 2 Medium" panose="03080502040302020200" pitchFamily="66" charset="77"/>
              <a:cs typeface="Baloo 2 Medium" panose="03080502040302020200" pitchFamily="66" charset="77"/>
            </a:endParaRPr>
          </a:p>
        </p:txBody>
      </p:sp>
      <p:sp>
        <p:nvSpPr>
          <p:cNvPr id="3" name="Content Placeholder 2">
            <a:extLst>
              <a:ext uri="{FF2B5EF4-FFF2-40B4-BE49-F238E27FC236}">
                <a16:creationId xmlns:a16="http://schemas.microsoft.com/office/drawing/2014/main" id="{B8CB9328-0A25-DC8B-4482-E7AA07326BB4}"/>
              </a:ext>
            </a:extLst>
          </p:cNvPr>
          <p:cNvSpPr>
            <a:spLocks noGrp="1"/>
          </p:cNvSpPr>
          <p:nvPr>
            <p:ph idx="1"/>
          </p:nvPr>
        </p:nvSpPr>
        <p:spPr>
          <a:xfrm>
            <a:off x="289560" y="1206417"/>
            <a:ext cx="5522842" cy="5080718"/>
          </a:xfrm>
        </p:spPr>
        <p:txBody>
          <a:bodyPr>
            <a:noAutofit/>
          </a:bodyPr>
          <a:lstStyle/>
          <a:p>
            <a:pPr marL="0" indent="0">
              <a:buNone/>
            </a:pPr>
            <a:r>
              <a:rPr lang="en-US" dirty="0">
                <a:latin typeface="Baloo 2 Medium" panose="03080502040302020200" pitchFamily="66" charset="77"/>
                <a:cs typeface="Baloo 2 Medium" panose="03080502040302020200" pitchFamily="66" charset="77"/>
              </a:rPr>
              <a:t>1. In the </a:t>
            </a:r>
            <a:r>
              <a:rPr lang="en-US" b="1" dirty="0" err="1">
                <a:latin typeface="Baloo 2 Medium" panose="03080502040302020200" pitchFamily="66" charset="77"/>
                <a:cs typeface="Baloo 2 Medium" panose="03080502040302020200" pitchFamily="66" charset="77"/>
              </a:rPr>
              <a:t>UIManager</a:t>
            </a:r>
            <a:r>
              <a:rPr lang="en-US" b="1" dirty="0">
                <a:latin typeface="Baloo 2 Medium" panose="03080502040302020200" pitchFamily="66" charset="77"/>
                <a:cs typeface="Baloo 2 Medium" panose="03080502040302020200" pitchFamily="66" charset="77"/>
              </a:rPr>
              <a:t> </a:t>
            </a:r>
            <a:r>
              <a:rPr lang="en-US" dirty="0">
                <a:latin typeface="Baloo 2 Medium" panose="03080502040302020200" pitchFamily="66" charset="77"/>
                <a:cs typeface="Baloo 2 Medium" panose="03080502040302020200" pitchFamily="66" charset="77"/>
              </a:rPr>
              <a:t>Inspector, locate the public animation curve field </a:t>
            </a:r>
          </a:p>
          <a:p>
            <a:pPr marL="971550" lvl="1" indent="-514350">
              <a:buAutoNum type="arabicPeriod"/>
            </a:pPr>
            <a:r>
              <a:rPr lang="en-US" sz="2800" dirty="0">
                <a:latin typeface="Baloo 2 Medium" panose="03080502040302020200" pitchFamily="66" charset="77"/>
                <a:cs typeface="Baloo 2 Medium" panose="03080502040302020200" pitchFamily="66" charset="77"/>
              </a:rPr>
              <a:t>Select the S curve and adjust as needed to create the bounce effect. </a:t>
            </a:r>
          </a:p>
          <a:p>
            <a:pPr marL="971550" lvl="1" indent="-514350">
              <a:buAutoNum type="arabicPeriod"/>
            </a:pPr>
            <a:r>
              <a:rPr lang="en-US" sz="2800" dirty="0">
                <a:latin typeface="Baloo 2 Medium" panose="03080502040302020200" pitchFamily="66" charset="77"/>
                <a:cs typeface="Baloo 2 Medium" panose="03080502040302020200" pitchFamily="66" charset="77"/>
              </a:rPr>
              <a:t>Play around with the shape of the curve. What do you notice?</a:t>
            </a:r>
          </a:p>
          <a:p>
            <a:pPr marL="0" indent="0">
              <a:buNone/>
            </a:pPr>
            <a:endParaRPr lang="en-US" dirty="0">
              <a:latin typeface="Baloo 2 Medium" panose="03080502040302020200" pitchFamily="66" charset="77"/>
              <a:cs typeface="Baloo 2 Medium" panose="03080502040302020200" pitchFamily="66" charset="77"/>
            </a:endParaRPr>
          </a:p>
        </p:txBody>
      </p:sp>
      <p:pic>
        <p:nvPicPr>
          <p:cNvPr id="4" name="Picture 3" descr="A screen shot of a graph&#10;&#10;Description automatically generated">
            <a:extLst>
              <a:ext uri="{FF2B5EF4-FFF2-40B4-BE49-F238E27FC236}">
                <a16:creationId xmlns:a16="http://schemas.microsoft.com/office/drawing/2014/main" id="{36D5DE77-34F5-B75A-2873-C1BD1924EFDE}"/>
              </a:ext>
            </a:extLst>
          </p:cNvPr>
          <p:cNvPicPr>
            <a:picLocks noChangeAspect="1"/>
          </p:cNvPicPr>
          <p:nvPr/>
        </p:nvPicPr>
        <p:blipFill>
          <a:blip r:embed="rId3"/>
          <a:stretch>
            <a:fillRect/>
          </a:stretch>
        </p:blipFill>
        <p:spPr>
          <a:xfrm>
            <a:off x="7554081" y="963928"/>
            <a:ext cx="3044647" cy="5565695"/>
          </a:xfrm>
          <a:prstGeom prst="rect">
            <a:avLst/>
          </a:prstGeom>
        </p:spPr>
      </p:pic>
    </p:spTree>
    <p:extLst>
      <p:ext uri="{BB962C8B-B14F-4D97-AF65-F5344CB8AC3E}">
        <p14:creationId xmlns:p14="http://schemas.microsoft.com/office/powerpoint/2010/main" val="1379011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22920FAC-D294-BAF0-9C81-FB7550A34FAA}"/>
              </a:ext>
            </a:extLst>
          </p:cNvPr>
          <p:cNvSpPr>
            <a:spLocks noGrp="1"/>
          </p:cNvSpPr>
          <p:nvPr>
            <p:ph type="title"/>
          </p:nvPr>
        </p:nvSpPr>
        <p:spPr>
          <a:xfrm>
            <a:off x="98476" y="0"/>
            <a:ext cx="10515600" cy="1325563"/>
          </a:xfrm>
        </p:spPr>
        <p:txBody>
          <a:bodyPr>
            <a:normAutofit/>
          </a:bodyPr>
          <a:lstStyle/>
          <a:p>
            <a:r>
              <a:rPr lang="en-US" sz="4800" dirty="0">
                <a:latin typeface="Baloo 2 Medium" panose="03080502040302020200" pitchFamily="66" charset="77"/>
                <a:cs typeface="Baloo 2 Medium" panose="03080502040302020200" pitchFamily="66" charset="77"/>
              </a:rPr>
              <a:t>Shrink Animation With Math Functions</a:t>
            </a:r>
          </a:p>
        </p:txBody>
      </p:sp>
      <p:sp>
        <p:nvSpPr>
          <p:cNvPr id="18" name="Content Placeholder 2">
            <a:extLst>
              <a:ext uri="{FF2B5EF4-FFF2-40B4-BE49-F238E27FC236}">
                <a16:creationId xmlns:a16="http://schemas.microsoft.com/office/drawing/2014/main" id="{DEAACFFD-8DC4-3C36-1AE0-E874771ED968}"/>
              </a:ext>
            </a:extLst>
          </p:cNvPr>
          <p:cNvSpPr>
            <a:spLocks noGrp="1"/>
          </p:cNvSpPr>
          <p:nvPr>
            <p:ph idx="1"/>
          </p:nvPr>
        </p:nvSpPr>
        <p:spPr>
          <a:xfrm>
            <a:off x="98476" y="1085691"/>
            <a:ext cx="4854819" cy="4916757"/>
          </a:xfrm>
        </p:spPr>
        <p:txBody>
          <a:bodyPr>
            <a:noAutofit/>
          </a:bodyPr>
          <a:lstStyle/>
          <a:p>
            <a:pPr marL="342900" indent="-342900">
              <a:buFont typeface="+mj-lt"/>
              <a:buAutoNum type="arabicPeriod"/>
            </a:pPr>
            <a:r>
              <a:rPr lang="en-US" sz="2000" dirty="0">
                <a:latin typeface="Baloo 2 Medium" panose="03080502040302020200" pitchFamily="66" charset="77"/>
                <a:cs typeface="Baloo 2 Medium" panose="03080502040302020200" pitchFamily="66" charset="77"/>
              </a:rPr>
              <a:t>In the </a:t>
            </a:r>
            <a:r>
              <a:rPr lang="en-US" sz="2000" b="1" dirty="0" err="1">
                <a:latin typeface="Baloo 2 Medium" panose="03080502040302020200" pitchFamily="66" charset="77"/>
                <a:cs typeface="Baloo 2 Medium" panose="03080502040302020200" pitchFamily="66" charset="77"/>
              </a:rPr>
              <a:t>UIManager</a:t>
            </a:r>
            <a:r>
              <a:rPr lang="en-US" sz="2000" dirty="0">
                <a:latin typeface="Baloo 2 Medium" panose="03080502040302020200" pitchFamily="66" charset="77"/>
                <a:cs typeface="Baloo 2 Medium" panose="03080502040302020200" pitchFamily="66" charset="77"/>
              </a:rPr>
              <a:t> script,  </a:t>
            </a:r>
            <a:r>
              <a:rPr lang="en-US" sz="2000" b="1" dirty="0">
                <a:latin typeface="Baloo 2 Medium" panose="03080502040302020200" pitchFamily="66" charset="77"/>
                <a:cs typeface="Baloo 2 Medium" panose="03080502040302020200" pitchFamily="66" charset="77"/>
              </a:rPr>
              <a:t>uncomment</a:t>
            </a:r>
            <a:r>
              <a:rPr lang="en-US" sz="2000" dirty="0">
                <a:latin typeface="Baloo 2 Medium" panose="03080502040302020200" pitchFamily="66" charset="77"/>
                <a:cs typeface="Baloo 2 Medium" panose="03080502040302020200" pitchFamily="66" charset="77"/>
              </a:rPr>
              <a:t> the public function </a:t>
            </a:r>
            <a:r>
              <a:rPr lang="en-US" sz="2000" b="1" dirty="0" err="1">
                <a:latin typeface="Baloo 2 Medium" panose="03080502040302020200" pitchFamily="66" charset="77"/>
                <a:cs typeface="Baloo 2 Medium" panose="03080502040302020200" pitchFamily="66" charset="77"/>
              </a:rPr>
              <a:t>DecreaseScore</a:t>
            </a:r>
            <a:r>
              <a:rPr lang="en-US" sz="2000" b="1" dirty="0">
                <a:latin typeface="Baloo 2 Medium" panose="03080502040302020200" pitchFamily="66" charset="77"/>
                <a:cs typeface="Baloo 2 Medium" panose="03080502040302020200" pitchFamily="66" charset="77"/>
              </a:rPr>
              <a:t>()</a:t>
            </a:r>
            <a:r>
              <a:rPr lang="en-US" sz="2000" dirty="0">
                <a:latin typeface="Baloo 2 Medium" panose="03080502040302020200" pitchFamily="66" charset="77"/>
                <a:cs typeface="Baloo 2 Medium" panose="03080502040302020200" pitchFamily="66" charset="77"/>
              </a:rPr>
              <a:t> to trigger the start of the </a:t>
            </a:r>
            <a:r>
              <a:rPr lang="en-US" sz="2000" b="1" dirty="0">
                <a:latin typeface="Baloo 2 Medium" panose="03080502040302020200" pitchFamily="66" charset="77"/>
                <a:cs typeface="Baloo 2 Medium" panose="03080502040302020200" pitchFamily="66" charset="77"/>
              </a:rPr>
              <a:t>Score Board animation </a:t>
            </a:r>
            <a:r>
              <a:rPr lang="en-US" sz="2000" dirty="0">
                <a:latin typeface="Baloo 2 Medium" panose="03080502040302020200" pitchFamily="66" charset="77"/>
                <a:cs typeface="Baloo 2 Medium" panose="03080502040302020200" pitchFamily="66" charset="77"/>
              </a:rPr>
              <a:t>when the Decrease Button is pressed.</a:t>
            </a:r>
          </a:p>
          <a:p>
            <a:pPr marL="342900" indent="-342900">
              <a:buFont typeface="+mj-lt"/>
              <a:buAutoNum type="arabicPeriod"/>
            </a:pPr>
            <a:r>
              <a:rPr lang="en-US" sz="2000" dirty="0">
                <a:latin typeface="Baloo 2 Medium" panose="03080502040302020200" pitchFamily="66" charset="77"/>
                <a:cs typeface="Baloo 2 Medium" panose="03080502040302020200" pitchFamily="66" charset="77"/>
              </a:rPr>
              <a:t>In the </a:t>
            </a:r>
            <a:r>
              <a:rPr lang="en-US" sz="2000" b="1" dirty="0">
                <a:latin typeface="Baloo 2 Medium" panose="03080502040302020200" pitchFamily="66" charset="77"/>
                <a:cs typeface="Baloo 2 Medium" panose="03080502040302020200" pitchFamily="66" charset="77"/>
              </a:rPr>
              <a:t>Update() </a:t>
            </a:r>
            <a:r>
              <a:rPr lang="en-US" sz="2000" dirty="0">
                <a:latin typeface="Baloo 2 Medium" panose="03080502040302020200" pitchFamily="66" charset="77"/>
                <a:cs typeface="Baloo 2 Medium" panose="03080502040302020200" pitchFamily="66" charset="77"/>
              </a:rPr>
              <a:t>Function of the script, uncomment the loop for </a:t>
            </a:r>
            <a:r>
              <a:rPr lang="en-US" sz="2000" b="1" dirty="0" err="1">
                <a:latin typeface="Baloo 2 Medium" panose="03080502040302020200" pitchFamily="66" charset="77"/>
                <a:cs typeface="Baloo 2 Medium" panose="03080502040302020200" pitchFamily="66" charset="77"/>
              </a:rPr>
              <a:t>isShrinking</a:t>
            </a:r>
            <a:r>
              <a:rPr lang="en-US" sz="2000" dirty="0">
                <a:latin typeface="Baloo 2 Medium" panose="03080502040302020200" pitchFamily="66" charset="77"/>
                <a:cs typeface="Baloo 2 Medium" panose="03080502040302020200" pitchFamily="66" charset="77"/>
              </a:rPr>
              <a:t>, which controls the timing of the animation after the button is clicked.</a:t>
            </a:r>
          </a:p>
          <a:p>
            <a:pPr marL="342900" indent="-342900">
              <a:buFont typeface="+mj-lt"/>
              <a:buAutoNum type="arabicPeriod"/>
            </a:pPr>
            <a:r>
              <a:rPr lang="en-US" sz="2000" dirty="0">
                <a:latin typeface="Baloo 2 Medium" panose="03080502040302020200" pitchFamily="66" charset="77"/>
                <a:cs typeface="Baloo 2 Medium" panose="03080502040302020200" pitchFamily="66" charset="77"/>
              </a:rPr>
              <a:t>Link the </a:t>
            </a:r>
            <a:r>
              <a:rPr lang="en-US" sz="2000" b="1" dirty="0">
                <a:latin typeface="Baloo 2 Medium" panose="03080502040302020200" pitchFamily="66" charset="77"/>
                <a:cs typeface="Baloo 2 Medium" panose="03080502040302020200" pitchFamily="66" charset="77"/>
              </a:rPr>
              <a:t>Button</a:t>
            </a:r>
            <a:r>
              <a:rPr lang="en-US" sz="2000" dirty="0">
                <a:latin typeface="Baloo 2 Medium" panose="03080502040302020200" pitchFamily="66" charset="77"/>
                <a:cs typeface="Baloo 2 Medium" panose="03080502040302020200" pitchFamily="66" charset="77"/>
              </a:rPr>
              <a:t> to the </a:t>
            </a:r>
            <a:r>
              <a:rPr lang="en-US" sz="2000" b="1" dirty="0">
                <a:latin typeface="Baloo 2 Medium" panose="03080502040302020200" pitchFamily="66" charset="77"/>
                <a:cs typeface="Baloo 2 Medium" panose="03080502040302020200" pitchFamily="66" charset="77"/>
              </a:rPr>
              <a:t>Decrease</a:t>
            </a:r>
            <a:r>
              <a:rPr lang="en-US" sz="2000" dirty="0">
                <a:latin typeface="Baloo 2 Medium" panose="03080502040302020200" pitchFamily="66" charset="77"/>
                <a:cs typeface="Baloo 2 Medium" panose="03080502040302020200" pitchFamily="66" charset="77"/>
              </a:rPr>
              <a:t> </a:t>
            </a:r>
            <a:r>
              <a:rPr lang="en-US" sz="2000" b="1" dirty="0">
                <a:latin typeface="Baloo 2 Medium" panose="03080502040302020200" pitchFamily="66" charset="77"/>
                <a:cs typeface="Baloo 2 Medium" panose="03080502040302020200" pitchFamily="66" charset="77"/>
              </a:rPr>
              <a:t>Function</a:t>
            </a:r>
            <a:r>
              <a:rPr lang="en-US" sz="2000" dirty="0">
                <a:latin typeface="Baloo 2 Medium" panose="03080502040302020200" pitchFamily="66" charset="77"/>
                <a:cs typeface="Baloo 2 Medium" panose="03080502040302020200" pitchFamily="66" charset="77"/>
              </a:rPr>
              <a:t>:</a:t>
            </a:r>
          </a:p>
          <a:p>
            <a:pPr marL="800100" lvl="1" indent="-342900">
              <a:buFont typeface="+mj-lt"/>
              <a:buAutoNum type="arabicPeriod"/>
            </a:pPr>
            <a:r>
              <a:rPr lang="en-US" sz="2000" dirty="0">
                <a:latin typeface="Baloo 2 Medium" panose="03080502040302020200" pitchFamily="66" charset="77"/>
                <a:cs typeface="Baloo 2 Medium" panose="03080502040302020200" pitchFamily="66" charset="77"/>
              </a:rPr>
              <a:t>In the </a:t>
            </a:r>
            <a:r>
              <a:rPr lang="en-US" sz="2000" b="1" dirty="0">
                <a:latin typeface="Baloo 2 Medium" panose="03080502040302020200" pitchFamily="66" charset="77"/>
                <a:cs typeface="Baloo 2 Medium" panose="03080502040302020200" pitchFamily="66" charset="77"/>
              </a:rPr>
              <a:t>Inspector</a:t>
            </a:r>
            <a:r>
              <a:rPr lang="en-US" sz="2000" dirty="0">
                <a:latin typeface="Baloo 2 Medium" panose="03080502040302020200" pitchFamily="66" charset="77"/>
                <a:cs typeface="Baloo 2 Medium" panose="03080502040302020200" pitchFamily="66" charset="77"/>
              </a:rPr>
              <a:t> for the </a:t>
            </a:r>
            <a:r>
              <a:rPr lang="en-US" sz="2000" b="1" dirty="0" err="1">
                <a:latin typeface="Baloo 2 Medium" panose="03080502040302020200" pitchFamily="66" charset="77"/>
                <a:cs typeface="Baloo 2 Medium" panose="03080502040302020200" pitchFamily="66" charset="77"/>
              </a:rPr>
              <a:t>Button_Decrease</a:t>
            </a:r>
            <a:r>
              <a:rPr lang="en-US" sz="2000" dirty="0">
                <a:latin typeface="Baloo 2 Medium" panose="03080502040302020200" pitchFamily="66" charset="77"/>
                <a:cs typeface="Baloo 2 Medium" panose="03080502040302020200" pitchFamily="66" charset="77"/>
              </a:rPr>
              <a:t>, scroll down to the </a:t>
            </a:r>
            <a:r>
              <a:rPr lang="en-US" sz="2000" b="1" dirty="0" err="1">
                <a:latin typeface="Baloo 2 Medium" panose="03080502040302020200" pitchFamily="66" charset="77"/>
                <a:cs typeface="Baloo 2 Medium" panose="03080502040302020200" pitchFamily="66" charset="77"/>
              </a:rPr>
              <a:t>OnClick</a:t>
            </a:r>
            <a:r>
              <a:rPr lang="en-US" sz="2000" dirty="0">
                <a:latin typeface="Baloo 2 Medium" panose="03080502040302020200" pitchFamily="66" charset="77"/>
                <a:cs typeface="Baloo 2 Medium" panose="03080502040302020200" pitchFamily="66" charset="77"/>
              </a:rPr>
              <a:t>() section and select the </a:t>
            </a:r>
            <a:r>
              <a:rPr lang="en-US" sz="2000" b="1" dirty="0" err="1">
                <a:latin typeface="Baloo 2 Medium" panose="03080502040302020200" pitchFamily="66" charset="77"/>
                <a:cs typeface="Baloo 2 Medium" panose="03080502040302020200" pitchFamily="66" charset="77"/>
              </a:rPr>
              <a:t>DecreaseScore</a:t>
            </a:r>
            <a:r>
              <a:rPr lang="en-US" sz="2000" dirty="0">
                <a:latin typeface="Baloo 2 Medium" panose="03080502040302020200" pitchFamily="66" charset="77"/>
                <a:cs typeface="Baloo 2 Medium" panose="03080502040302020200" pitchFamily="66" charset="77"/>
              </a:rPr>
              <a:t>() function.</a:t>
            </a:r>
          </a:p>
          <a:p>
            <a:pPr marL="342900" indent="-342900">
              <a:buFont typeface="+mj-lt"/>
              <a:buAutoNum type="arabicPeriod"/>
            </a:pPr>
            <a:r>
              <a:rPr lang="en-US" sz="2400" dirty="0">
                <a:latin typeface="Baloo 2 Medium" panose="03080502040302020200" pitchFamily="66" charset="77"/>
                <a:cs typeface="Baloo 2 Medium" panose="03080502040302020200" pitchFamily="66" charset="77"/>
              </a:rPr>
              <a:t>Now, run the game and click the decrease button to see the </a:t>
            </a:r>
            <a:r>
              <a:rPr lang="en-US" sz="2400" dirty="0" err="1">
                <a:latin typeface="Baloo 2 Medium" panose="03080502040302020200" pitchFamily="66" charset="77"/>
                <a:cs typeface="Baloo 2 Medium" panose="03080502040302020200" pitchFamily="66" charset="77"/>
              </a:rPr>
              <a:t>ScoreBoard</a:t>
            </a:r>
            <a:r>
              <a:rPr lang="en-US" sz="2400" dirty="0">
                <a:latin typeface="Baloo 2 Medium" panose="03080502040302020200" pitchFamily="66" charset="77"/>
                <a:cs typeface="Baloo 2 Medium" panose="03080502040302020200" pitchFamily="66" charset="77"/>
              </a:rPr>
              <a:t> Shrink Animation</a:t>
            </a:r>
            <a:endParaRPr lang="en-US" sz="1800" dirty="0">
              <a:latin typeface="Baloo 2 Medium" panose="03080502040302020200" pitchFamily="66" charset="77"/>
              <a:cs typeface="Baloo 2 Medium" panose="03080502040302020200" pitchFamily="66" charset="77"/>
            </a:endParaRPr>
          </a:p>
          <a:p>
            <a:pPr marL="0" indent="0">
              <a:buNone/>
            </a:pPr>
            <a:endParaRPr lang="en-US" sz="1800" dirty="0">
              <a:latin typeface="Baloo 2 Medium" panose="03080502040302020200" pitchFamily="66" charset="77"/>
              <a:cs typeface="Baloo 2 Medium" panose="03080502040302020200" pitchFamily="66" charset="77"/>
            </a:endParaRPr>
          </a:p>
          <a:p>
            <a:pPr marL="0" indent="0">
              <a:buNone/>
            </a:pPr>
            <a:endParaRPr lang="en-US" sz="1800" dirty="0">
              <a:latin typeface="Baloo 2 Medium" panose="03080502040302020200" pitchFamily="66" charset="77"/>
              <a:cs typeface="Baloo 2 Medium" panose="03080502040302020200" pitchFamily="66" charset="77"/>
            </a:endParaRPr>
          </a:p>
        </p:txBody>
      </p:sp>
      <p:pic>
        <p:nvPicPr>
          <p:cNvPr id="20" name="Picture 19" descr="A screenshot of a computer&#10;&#10;Description automatically generated">
            <a:extLst>
              <a:ext uri="{FF2B5EF4-FFF2-40B4-BE49-F238E27FC236}">
                <a16:creationId xmlns:a16="http://schemas.microsoft.com/office/drawing/2014/main" id="{A6F3E116-5620-0F33-7005-5B89B21EC0CA}"/>
              </a:ext>
            </a:extLst>
          </p:cNvPr>
          <p:cNvPicPr>
            <a:picLocks noChangeAspect="1"/>
          </p:cNvPicPr>
          <p:nvPr/>
        </p:nvPicPr>
        <p:blipFill>
          <a:blip r:embed="rId3"/>
          <a:stretch>
            <a:fillRect/>
          </a:stretch>
        </p:blipFill>
        <p:spPr>
          <a:xfrm>
            <a:off x="5747921" y="5045869"/>
            <a:ext cx="4041204" cy="1452880"/>
          </a:xfrm>
          <a:prstGeom prst="rect">
            <a:avLst/>
          </a:prstGeom>
        </p:spPr>
      </p:pic>
      <p:pic>
        <p:nvPicPr>
          <p:cNvPr id="5" name="Picture 4" descr="A screen shot of a computer code&#10;&#10;AI-generated content may be incorrect.">
            <a:extLst>
              <a:ext uri="{FF2B5EF4-FFF2-40B4-BE49-F238E27FC236}">
                <a16:creationId xmlns:a16="http://schemas.microsoft.com/office/drawing/2014/main" id="{F9D7C646-C805-9435-A20F-0E3AD86A4AF9}"/>
              </a:ext>
            </a:extLst>
          </p:cNvPr>
          <p:cNvPicPr>
            <a:picLocks noChangeAspect="1"/>
          </p:cNvPicPr>
          <p:nvPr/>
        </p:nvPicPr>
        <p:blipFill>
          <a:blip r:embed="rId4"/>
          <a:stretch>
            <a:fillRect/>
          </a:stretch>
        </p:blipFill>
        <p:spPr>
          <a:xfrm>
            <a:off x="6096000" y="1085691"/>
            <a:ext cx="4156939" cy="1768015"/>
          </a:xfrm>
          <a:prstGeom prst="rect">
            <a:avLst/>
          </a:prstGeom>
        </p:spPr>
      </p:pic>
      <p:pic>
        <p:nvPicPr>
          <p:cNvPr id="9" name="Picture 8" descr="A screen shot of a computer code&#10;&#10;AI-generated content may be incorrect.">
            <a:extLst>
              <a:ext uri="{FF2B5EF4-FFF2-40B4-BE49-F238E27FC236}">
                <a16:creationId xmlns:a16="http://schemas.microsoft.com/office/drawing/2014/main" id="{503717ED-1D38-7CBE-81C2-005FEEE2BA97}"/>
              </a:ext>
            </a:extLst>
          </p:cNvPr>
          <p:cNvPicPr>
            <a:picLocks noChangeAspect="1"/>
          </p:cNvPicPr>
          <p:nvPr/>
        </p:nvPicPr>
        <p:blipFill>
          <a:blip r:embed="rId5"/>
          <a:stretch>
            <a:fillRect/>
          </a:stretch>
        </p:blipFill>
        <p:spPr>
          <a:xfrm>
            <a:off x="5272322" y="3067915"/>
            <a:ext cx="6821202" cy="1192181"/>
          </a:xfrm>
          <a:prstGeom prst="rect">
            <a:avLst/>
          </a:prstGeom>
        </p:spPr>
      </p:pic>
    </p:spTree>
    <p:extLst>
      <p:ext uri="{BB962C8B-B14F-4D97-AF65-F5344CB8AC3E}">
        <p14:creationId xmlns:p14="http://schemas.microsoft.com/office/powerpoint/2010/main" val="27253812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04A34-57FF-D03A-2578-768E6C9519B3}"/>
              </a:ext>
            </a:extLst>
          </p:cNvPr>
          <p:cNvSpPr>
            <a:spLocks noGrp="1"/>
          </p:cNvSpPr>
          <p:nvPr>
            <p:ph type="title"/>
          </p:nvPr>
        </p:nvSpPr>
        <p:spPr>
          <a:xfrm>
            <a:off x="461010" y="304005"/>
            <a:ext cx="10515600" cy="1325563"/>
          </a:xfrm>
        </p:spPr>
        <p:txBody>
          <a:bodyPr>
            <a:normAutofit/>
          </a:bodyPr>
          <a:lstStyle/>
          <a:p>
            <a:r>
              <a:rPr>
                <a:latin typeface="Baloo 2 Medium" panose="03080502040302020200" pitchFamily="66" charset="77"/>
                <a:cs typeface="Baloo 2 Medium" panose="03080502040302020200" pitchFamily="66" charset="77"/>
              </a:rPr>
              <a:t>All together</a:t>
            </a:r>
          </a:p>
        </p:txBody>
      </p:sp>
      <p:sp>
        <p:nvSpPr>
          <p:cNvPr id="3" name="Content Placeholder 2">
            <a:extLst>
              <a:ext uri="{FF2B5EF4-FFF2-40B4-BE49-F238E27FC236}">
                <a16:creationId xmlns:a16="http://schemas.microsoft.com/office/drawing/2014/main" id="{A0114BD1-DFEC-48A5-42FA-184C734AE4DE}"/>
              </a:ext>
            </a:extLst>
          </p:cNvPr>
          <p:cNvSpPr>
            <a:spLocks noGrp="1"/>
          </p:cNvSpPr>
          <p:nvPr>
            <p:ph idx="1"/>
          </p:nvPr>
        </p:nvSpPr>
        <p:spPr>
          <a:xfrm>
            <a:off x="461010" y="1539875"/>
            <a:ext cx="9040799" cy="5014120"/>
          </a:xfrm>
        </p:spPr>
        <p:txBody>
          <a:bodyPr>
            <a:noAutofit/>
          </a:bodyPr>
          <a:lstStyle/>
          <a:p>
            <a:r>
              <a:rPr>
                <a:latin typeface="Baloo 2 Medium" panose="03080502040302020200" pitchFamily="66" charset="77"/>
                <a:cs typeface="Baloo 2 Medium" panose="03080502040302020200" pitchFamily="66" charset="77"/>
              </a:rPr>
              <a:t>The Tweening shown in this presentation only shows some of the many tricks that can be done with tweening. I encourage you to play around with what you have now by changing some of the time variables, pixel arguments and animation curves given with ease-in or ease-out.</a:t>
            </a:r>
          </a:p>
          <a:p>
            <a:r>
              <a:rPr>
                <a:latin typeface="Baloo 2 Medium" panose="03080502040302020200" pitchFamily="66" charset="77"/>
                <a:cs typeface="Baloo 2 Medium" panose="03080502040302020200" pitchFamily="66" charset="77"/>
              </a:rPr>
              <a:t>Now you have a small interface that demonstrates simple UI tweening that can be added to improve the Game Feel of your project!</a:t>
            </a:r>
          </a:p>
        </p:txBody>
      </p:sp>
    </p:spTree>
    <p:extLst>
      <p:ext uri="{BB962C8B-B14F-4D97-AF65-F5344CB8AC3E}">
        <p14:creationId xmlns:p14="http://schemas.microsoft.com/office/powerpoint/2010/main" val="42201700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8CF78-E14B-BA71-EFE2-BFB9F82466E1}"/>
              </a:ext>
            </a:extLst>
          </p:cNvPr>
          <p:cNvSpPr>
            <a:spLocks noGrp="1"/>
          </p:cNvSpPr>
          <p:nvPr>
            <p:ph type="title"/>
          </p:nvPr>
        </p:nvSpPr>
        <p:spPr>
          <a:xfrm>
            <a:off x="300789" y="148556"/>
            <a:ext cx="10757598" cy="1325563"/>
          </a:xfrm>
        </p:spPr>
        <p:txBody>
          <a:bodyPr/>
          <a:lstStyle/>
          <a:p>
            <a:r>
              <a:rPr dirty="0">
                <a:latin typeface="Baloo 2 Medium" panose="03080502040302020200" pitchFamily="66" charset="77"/>
                <a:cs typeface="Baloo 2 Medium" panose="03080502040302020200" pitchFamily="66" charset="77"/>
              </a:rPr>
              <a:t>What is UI </a:t>
            </a:r>
            <a:r>
              <a:rPr dirty="0" err="1">
                <a:latin typeface="Baloo 2 Medium" panose="03080502040302020200" pitchFamily="66" charset="77"/>
                <a:cs typeface="Baloo 2 Medium" panose="03080502040302020200" pitchFamily="66" charset="77"/>
              </a:rPr>
              <a:t>Tweening</a:t>
            </a:r>
            <a:r>
              <a:rPr dirty="0">
                <a:latin typeface="Baloo 2 Medium" panose="03080502040302020200" pitchFamily="66" charset="77"/>
                <a:cs typeface="Baloo 2 Medium" panose="03080502040302020200" pitchFamily="66" charset="77"/>
              </a:rPr>
              <a:t>?</a:t>
            </a:r>
          </a:p>
        </p:txBody>
      </p:sp>
      <p:sp>
        <p:nvSpPr>
          <p:cNvPr id="3" name="Content Placeholder 2">
            <a:extLst>
              <a:ext uri="{FF2B5EF4-FFF2-40B4-BE49-F238E27FC236}">
                <a16:creationId xmlns:a16="http://schemas.microsoft.com/office/drawing/2014/main" id="{A39331FE-D3AD-713B-8590-7D90074F0BE5}"/>
              </a:ext>
            </a:extLst>
          </p:cNvPr>
          <p:cNvSpPr>
            <a:spLocks noGrp="1"/>
          </p:cNvSpPr>
          <p:nvPr>
            <p:ph idx="1"/>
          </p:nvPr>
        </p:nvSpPr>
        <p:spPr>
          <a:xfrm>
            <a:off x="300789" y="1203158"/>
            <a:ext cx="11295009" cy="4973805"/>
          </a:xfrm>
        </p:spPr>
        <p:txBody>
          <a:bodyPr>
            <a:normAutofit/>
          </a:bodyPr>
          <a:lstStyle/>
          <a:p>
            <a:r>
              <a:rPr dirty="0">
                <a:latin typeface="Baloo 2 Medium" panose="03080502040302020200" pitchFamily="66" charset="77"/>
                <a:cs typeface="Baloo 2 Medium" panose="03080502040302020200" pitchFamily="66" charset="77"/>
              </a:rPr>
              <a:t>UI </a:t>
            </a:r>
            <a:r>
              <a:rPr dirty="0" err="1">
                <a:latin typeface="Baloo 2 Medium" panose="03080502040302020200" pitchFamily="66" charset="77"/>
                <a:cs typeface="Baloo 2 Medium" panose="03080502040302020200" pitchFamily="66" charset="77"/>
              </a:rPr>
              <a:t>Tweening</a:t>
            </a:r>
            <a:r>
              <a:rPr dirty="0">
                <a:latin typeface="Baloo 2 Medium" panose="03080502040302020200" pitchFamily="66" charset="77"/>
                <a:cs typeface="Baloo 2 Medium" panose="03080502040302020200" pitchFamily="66" charset="77"/>
              </a:rPr>
              <a:t> refers to the short, smooth, animated transitions between UI states. </a:t>
            </a:r>
            <a:endParaRPr lang="en-US" dirty="0">
              <a:latin typeface="Baloo 2 Medium" panose="03080502040302020200" pitchFamily="66" charset="77"/>
              <a:cs typeface="Baloo 2 Medium" panose="03080502040302020200" pitchFamily="66" charset="77"/>
            </a:endParaRPr>
          </a:p>
          <a:p>
            <a:r>
              <a:rPr dirty="0">
                <a:latin typeface="Baloo 2 Medium" panose="03080502040302020200" pitchFamily="66" charset="77"/>
                <a:cs typeface="Baloo 2 Medium" panose="03080502040302020200" pitchFamily="66" charset="77"/>
              </a:rPr>
              <a:t>Instead of instantly changing a UI element’s color, position, size, or transparency, we can use </a:t>
            </a:r>
            <a:r>
              <a:rPr dirty="0" err="1">
                <a:latin typeface="Baloo 2 Medium" panose="03080502040302020200" pitchFamily="66" charset="77"/>
                <a:cs typeface="Baloo 2 Medium" panose="03080502040302020200" pitchFamily="66" charset="77"/>
              </a:rPr>
              <a:t>tweening</a:t>
            </a:r>
            <a:r>
              <a:rPr dirty="0">
                <a:latin typeface="Baloo 2 Medium" panose="03080502040302020200" pitchFamily="66" charset="77"/>
                <a:cs typeface="Baloo 2 Medium" panose="03080502040302020200" pitchFamily="66" charset="77"/>
              </a:rPr>
              <a:t> to gradually animate the changes over time. </a:t>
            </a:r>
            <a:endParaRPr lang="en-US" dirty="0">
              <a:latin typeface="Baloo 2 Medium" panose="03080502040302020200" pitchFamily="66" charset="77"/>
              <a:cs typeface="Baloo 2 Medium" panose="03080502040302020200" pitchFamily="66" charset="77"/>
            </a:endParaRPr>
          </a:p>
          <a:p>
            <a:r>
              <a:rPr dirty="0">
                <a:latin typeface="Baloo 2 Medium" panose="03080502040302020200" pitchFamily="66" charset="77"/>
                <a:cs typeface="Baloo 2 Medium" panose="03080502040302020200" pitchFamily="66" charset="77"/>
              </a:rPr>
              <a:t>This improves the Game Feel by allowing the interface to be more dynamic.</a:t>
            </a:r>
            <a:endParaRPr lang="en-US" dirty="0">
              <a:latin typeface="Baloo 2 Medium" panose="03080502040302020200" pitchFamily="66" charset="77"/>
              <a:cs typeface="Baloo 2 Medium" panose="03080502040302020200" pitchFamily="66" charset="77"/>
            </a:endParaRPr>
          </a:p>
          <a:p>
            <a:r>
              <a:rPr lang="en-US" dirty="0">
                <a:latin typeface="Baloo 2 Medium" panose="03080502040302020200" pitchFamily="66" charset="77"/>
                <a:cs typeface="Baloo 2 Medium" panose="03080502040302020200" pitchFamily="66" charset="77"/>
              </a:rPr>
              <a:t>Examples of UI </a:t>
            </a:r>
            <a:r>
              <a:rPr lang="en-US" dirty="0" err="1">
                <a:latin typeface="Baloo 2 Medium" panose="03080502040302020200" pitchFamily="66" charset="77"/>
                <a:cs typeface="Baloo 2 Medium" panose="03080502040302020200" pitchFamily="66" charset="77"/>
              </a:rPr>
              <a:t>tweening</a:t>
            </a:r>
            <a:r>
              <a:rPr lang="en-US" dirty="0">
                <a:latin typeface="Baloo 2 Medium" panose="03080502040302020200" pitchFamily="66" charset="77"/>
                <a:cs typeface="Baloo 2 Medium" panose="03080502040302020200" pitchFamily="66" charset="77"/>
              </a:rPr>
              <a:t> in games</a:t>
            </a:r>
          </a:p>
          <a:p>
            <a:pPr lvl="1"/>
            <a:r>
              <a:rPr lang="en-US" dirty="0">
                <a:latin typeface="Baloo 2 Medium" panose="03080502040302020200" pitchFamily="66" charset="77"/>
                <a:cs typeface="Baloo 2 Medium" panose="03080502040302020200" pitchFamily="66" charset="77"/>
                <a:hlinkClick r:id="rId3">
                  <a:extLst>
                    <a:ext uri="{A12FA001-AC4F-418D-AE19-62706E023703}">
                      <ahyp:hlinkClr xmlns:ahyp="http://schemas.microsoft.com/office/drawing/2018/hyperlinkcolor" val="tx"/>
                    </a:ext>
                  </a:extLst>
                </a:hlinkClick>
              </a:rPr>
              <a:t>https://www.youtube.com/watch?v=9N8oeegbeFM&amp;list=PL1hX1qD7bI72dSwYD1aR8I63zMuuPfLvq</a:t>
            </a:r>
            <a:endParaRPr lang="en-US" dirty="0">
              <a:latin typeface="Baloo 2 Medium" panose="03080502040302020200" pitchFamily="66" charset="77"/>
              <a:cs typeface="Baloo 2 Medium" panose="03080502040302020200" pitchFamily="66" charset="77"/>
            </a:endParaRPr>
          </a:p>
          <a:p>
            <a:pPr lvl="1"/>
            <a:r>
              <a:rPr lang="en-US" dirty="0">
                <a:latin typeface="Baloo 2 Medium" panose="03080502040302020200" pitchFamily="66" charset="77"/>
                <a:cs typeface="Baloo 2 Medium" panose="03080502040302020200" pitchFamily="66" charset="77"/>
                <a:hlinkClick r:id="rId4">
                  <a:extLst>
                    <a:ext uri="{A12FA001-AC4F-418D-AE19-62706E023703}">
                      <ahyp:hlinkClr xmlns:ahyp="http://schemas.microsoft.com/office/drawing/2018/hyperlinkcolor" val="tx"/>
                    </a:ext>
                  </a:extLst>
                </a:hlinkClick>
              </a:rPr>
              <a:t>https://www.gameuidatabase.com/uploads/video/Aviary-Attorney11242024-063054-6487.mp4</a:t>
            </a:r>
            <a:endParaRPr lang="en-US" dirty="0">
              <a:latin typeface="Baloo 2 Medium" panose="03080502040302020200" pitchFamily="66" charset="77"/>
              <a:cs typeface="Baloo 2 Medium" panose="03080502040302020200" pitchFamily="66" charset="77"/>
            </a:endParaRPr>
          </a:p>
          <a:p>
            <a:pPr lvl="1"/>
            <a:endParaRPr dirty="0">
              <a:latin typeface="Baloo 2 Medium" panose="03080502040302020200" pitchFamily="66" charset="77"/>
              <a:cs typeface="Baloo 2 Medium" panose="03080502040302020200" pitchFamily="66" charset="77"/>
            </a:endParaRPr>
          </a:p>
        </p:txBody>
      </p:sp>
    </p:spTree>
    <p:extLst>
      <p:ext uri="{BB962C8B-B14F-4D97-AF65-F5344CB8AC3E}">
        <p14:creationId xmlns:p14="http://schemas.microsoft.com/office/powerpoint/2010/main" val="2640440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8CF78-E14B-BA71-EFE2-BFB9F82466E1}"/>
              </a:ext>
            </a:extLst>
          </p:cNvPr>
          <p:cNvSpPr>
            <a:spLocks noGrp="1"/>
          </p:cNvSpPr>
          <p:nvPr>
            <p:ph type="title"/>
          </p:nvPr>
        </p:nvSpPr>
        <p:spPr>
          <a:xfrm>
            <a:off x="320842" y="160588"/>
            <a:ext cx="10757598" cy="1325563"/>
          </a:xfrm>
        </p:spPr>
        <p:txBody>
          <a:bodyPr/>
          <a:lstStyle/>
          <a:p>
            <a:r>
              <a:rPr lang="en-US" dirty="0">
                <a:latin typeface="Baloo 2 Medium" panose="03080502040302020200" pitchFamily="66" charset="77"/>
                <a:cs typeface="Baloo 2 Medium" panose="03080502040302020200" pitchFamily="66" charset="77"/>
              </a:rPr>
              <a:t>What can you do with UI </a:t>
            </a:r>
            <a:r>
              <a:rPr lang="en-US" dirty="0" err="1">
                <a:latin typeface="Baloo 2 Medium" panose="03080502040302020200" pitchFamily="66" charset="77"/>
                <a:cs typeface="Baloo 2 Medium" panose="03080502040302020200" pitchFamily="66" charset="77"/>
              </a:rPr>
              <a:t>Tweening</a:t>
            </a:r>
            <a:r>
              <a:rPr lang="en-US" dirty="0">
                <a:latin typeface="Baloo 2 Medium" panose="03080502040302020200" pitchFamily="66" charset="77"/>
                <a:cs typeface="Baloo 2 Medium" panose="03080502040302020200" pitchFamily="66" charset="77"/>
              </a:rPr>
              <a:t>?</a:t>
            </a:r>
            <a:endParaRPr dirty="0">
              <a:latin typeface="Baloo 2 Medium" panose="03080502040302020200" pitchFamily="66" charset="77"/>
              <a:cs typeface="Baloo 2 Medium" panose="03080502040302020200" pitchFamily="66" charset="77"/>
            </a:endParaRPr>
          </a:p>
        </p:txBody>
      </p:sp>
      <p:sp>
        <p:nvSpPr>
          <p:cNvPr id="5" name="Content Placeholder 4">
            <a:extLst>
              <a:ext uri="{FF2B5EF4-FFF2-40B4-BE49-F238E27FC236}">
                <a16:creationId xmlns:a16="http://schemas.microsoft.com/office/drawing/2014/main" id="{E46664CB-1436-003F-9B2E-6119D0F3A056}"/>
              </a:ext>
            </a:extLst>
          </p:cNvPr>
          <p:cNvSpPr>
            <a:spLocks noGrp="1"/>
          </p:cNvSpPr>
          <p:nvPr>
            <p:ph idx="1"/>
          </p:nvPr>
        </p:nvSpPr>
        <p:spPr>
          <a:xfrm>
            <a:off x="320842" y="1187952"/>
            <a:ext cx="5044559" cy="5670048"/>
          </a:xfrm>
        </p:spPr>
        <p:txBody>
          <a:bodyPr>
            <a:normAutofit/>
          </a:bodyPr>
          <a:lstStyle/>
          <a:p>
            <a:r>
              <a:rPr lang="en-US" dirty="0">
                <a:latin typeface="Baloo 2 Medium" panose="03080502040302020200" pitchFamily="66" charset="77"/>
                <a:cs typeface="Baloo 2 Medium" panose="03080502040302020200" pitchFamily="66" charset="77"/>
              </a:rPr>
              <a:t>Common Use Cases:</a:t>
            </a:r>
          </a:p>
          <a:p>
            <a:pPr lvl="1"/>
            <a:r>
              <a:rPr lang="en-US" sz="2800" dirty="0">
                <a:latin typeface="Baloo 2 Medium" panose="03080502040302020200" pitchFamily="66" charset="77"/>
                <a:cs typeface="Baloo 2 Medium" panose="03080502040302020200" pitchFamily="66" charset="77"/>
              </a:rPr>
              <a:t>Fading elements (buttons, panels, popups)</a:t>
            </a:r>
          </a:p>
          <a:p>
            <a:pPr lvl="1"/>
            <a:r>
              <a:rPr lang="en-US" sz="2800" dirty="0">
                <a:latin typeface="Baloo 2 Medium" panose="03080502040302020200" pitchFamily="66" charset="77"/>
                <a:cs typeface="Baloo 2 Medium" panose="03080502040302020200" pitchFamily="66" charset="77"/>
              </a:rPr>
              <a:t>Sliding UI components (menus, scoreboards, notifications)</a:t>
            </a:r>
          </a:p>
          <a:p>
            <a:pPr lvl="1"/>
            <a:r>
              <a:rPr lang="en-US" sz="2800" dirty="0">
                <a:latin typeface="Baloo 2 Medium" panose="03080502040302020200" pitchFamily="66" charset="77"/>
                <a:cs typeface="Baloo 2 Medium" panose="03080502040302020200" pitchFamily="66" charset="77"/>
              </a:rPr>
              <a:t>Scaling effects (buttons pulsing, UI shrinking and expanding)</a:t>
            </a:r>
          </a:p>
          <a:p>
            <a:pPr lvl="1"/>
            <a:r>
              <a:rPr lang="en-US" sz="2800" dirty="0">
                <a:latin typeface="Baloo 2 Medium" panose="03080502040302020200" pitchFamily="66" charset="77"/>
                <a:cs typeface="Baloo 2 Medium" panose="03080502040302020200" pitchFamily="66" charset="77"/>
              </a:rPr>
              <a:t>Complex motion (smooth custom animations using keyframes)</a:t>
            </a:r>
          </a:p>
        </p:txBody>
      </p:sp>
      <p:pic>
        <p:nvPicPr>
          <p:cNvPr id="2050" name="Picture 2" descr="UI Animation in Photoshop – Tutorial #1 – #androiduiux">
            <a:extLst>
              <a:ext uri="{FF2B5EF4-FFF2-40B4-BE49-F238E27FC236}">
                <a16:creationId xmlns:a16="http://schemas.microsoft.com/office/drawing/2014/main" id="{A22AA5AF-EB8A-1A5A-FA5D-45F2BE024D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757" b="29559"/>
          <a:stretch/>
        </p:blipFill>
        <p:spPr bwMode="auto">
          <a:xfrm>
            <a:off x="5895472" y="1305677"/>
            <a:ext cx="4199023" cy="48286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7303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D72F5-543C-C1B2-D493-81035311ADE4}"/>
              </a:ext>
            </a:extLst>
          </p:cNvPr>
          <p:cNvSpPr>
            <a:spLocks noGrp="1"/>
          </p:cNvSpPr>
          <p:nvPr>
            <p:ph type="title"/>
          </p:nvPr>
        </p:nvSpPr>
        <p:spPr>
          <a:xfrm>
            <a:off x="152178" y="0"/>
            <a:ext cx="10515600" cy="1325563"/>
          </a:xfrm>
        </p:spPr>
        <p:txBody>
          <a:bodyPr/>
          <a:lstStyle/>
          <a:p>
            <a:r>
              <a:rPr dirty="0">
                <a:latin typeface="Baloo 2 Medium" panose="03080502040302020200" pitchFamily="66" charset="77"/>
                <a:cs typeface="Baloo 2 Medium" panose="03080502040302020200" pitchFamily="66" charset="77"/>
              </a:rPr>
              <a:t>Animation Curve</a:t>
            </a:r>
            <a:r>
              <a:rPr lang="en-US" dirty="0">
                <a:latin typeface="Baloo 2 Medium" panose="03080502040302020200" pitchFamily="66" charset="77"/>
                <a:cs typeface="Baloo 2 Medium" panose="03080502040302020200" pitchFamily="66" charset="77"/>
              </a:rPr>
              <a:t> Easing</a:t>
            </a:r>
            <a:endParaRPr dirty="0">
              <a:latin typeface="Baloo 2 Medium" panose="03080502040302020200" pitchFamily="66" charset="77"/>
              <a:cs typeface="Baloo 2 Medium" panose="03080502040302020200" pitchFamily="66" charset="77"/>
            </a:endParaRPr>
          </a:p>
        </p:txBody>
      </p:sp>
      <p:sp>
        <p:nvSpPr>
          <p:cNvPr id="3" name="Content Placeholder 2">
            <a:extLst>
              <a:ext uri="{FF2B5EF4-FFF2-40B4-BE49-F238E27FC236}">
                <a16:creationId xmlns:a16="http://schemas.microsoft.com/office/drawing/2014/main" id="{7A829DC9-062F-7D74-D59C-0157ED7CD50E}"/>
              </a:ext>
            </a:extLst>
          </p:cNvPr>
          <p:cNvSpPr>
            <a:spLocks noGrp="1"/>
          </p:cNvSpPr>
          <p:nvPr>
            <p:ph idx="1"/>
          </p:nvPr>
        </p:nvSpPr>
        <p:spPr>
          <a:xfrm>
            <a:off x="152178" y="1003077"/>
            <a:ext cx="7095905" cy="5084902"/>
          </a:xfrm>
        </p:spPr>
        <p:txBody>
          <a:bodyPr>
            <a:normAutofit/>
          </a:bodyPr>
          <a:lstStyle/>
          <a:p>
            <a:r>
              <a:rPr sz="2400" dirty="0">
                <a:latin typeface="Baloo 2 Medium" panose="03080502040302020200" pitchFamily="66" charset="77"/>
                <a:cs typeface="Baloo 2 Medium" panose="03080502040302020200" pitchFamily="66" charset="77"/>
              </a:rPr>
              <a:t>Note that a lot of </a:t>
            </a:r>
            <a:r>
              <a:rPr sz="2400" dirty="0" err="1">
                <a:latin typeface="Baloo 2 Medium" panose="03080502040302020200" pitchFamily="66" charset="77"/>
                <a:cs typeface="Baloo 2 Medium" panose="03080502040302020200" pitchFamily="66" charset="77"/>
              </a:rPr>
              <a:t>tweening</a:t>
            </a:r>
            <a:r>
              <a:rPr sz="2400" dirty="0">
                <a:latin typeface="Baloo 2 Medium" panose="03080502040302020200" pitchFamily="66" charset="77"/>
                <a:cs typeface="Baloo 2 Medium" panose="03080502040302020200" pitchFamily="66" charset="77"/>
              </a:rPr>
              <a:t> can be done with just Unity, without referring to any Library Packages.</a:t>
            </a:r>
            <a:endParaRPr lang="en-US" sz="2400" dirty="0">
              <a:latin typeface="Baloo 2 Medium" panose="03080502040302020200" pitchFamily="66" charset="77"/>
              <a:cs typeface="Baloo 2 Medium" panose="03080502040302020200" pitchFamily="66" charset="77"/>
            </a:endParaRPr>
          </a:p>
          <a:p>
            <a:r>
              <a:rPr lang="en-US" sz="2400" dirty="0">
                <a:latin typeface="Baloo 2 Medium" panose="03080502040302020200" pitchFamily="66" charset="77"/>
                <a:cs typeface="Baloo 2 Medium" panose="03080502040302020200" pitchFamily="66" charset="77"/>
              </a:rPr>
              <a:t>What is easing?</a:t>
            </a:r>
          </a:p>
          <a:p>
            <a:pPr lvl="1"/>
            <a:r>
              <a:rPr lang="en-US" dirty="0">
                <a:latin typeface="Baloo 2 Medium" panose="03080502040302020200" pitchFamily="66" charset="77"/>
                <a:cs typeface="Baloo 2 Medium" panose="03080502040302020200" pitchFamily="66" charset="77"/>
              </a:rPr>
              <a:t>Easing controls the speed of the animation, like starting slow and speeding up, to mimic the dynamic movement of reality. </a:t>
            </a:r>
          </a:p>
          <a:p>
            <a:pPr lvl="2"/>
            <a:r>
              <a:rPr lang="en-US" sz="2400" dirty="0">
                <a:latin typeface="Baloo 2 Medium" panose="03080502040302020200" pitchFamily="66" charset="77"/>
                <a:cs typeface="Baloo 2 Medium" panose="03080502040302020200" pitchFamily="66" charset="77"/>
              </a:rPr>
              <a:t>When a car stops and goes, it will slow down gradually and then pick up speed again after stopping.</a:t>
            </a:r>
          </a:p>
          <a:p>
            <a:pPr lvl="1"/>
            <a:r>
              <a:rPr lang="en-US" dirty="0">
                <a:latin typeface="Baloo 2 Medium" panose="03080502040302020200" pitchFamily="66" charset="77"/>
                <a:cs typeface="Baloo 2 Medium" panose="03080502040302020200" pitchFamily="66" charset="77"/>
              </a:rPr>
              <a:t>Instead of moving linearly, easing makes motion feel more natural.</a:t>
            </a:r>
          </a:p>
          <a:p>
            <a:r>
              <a:rPr lang="en-US" sz="2400" dirty="0" err="1">
                <a:latin typeface="Baloo 2 Medium" panose="03080502040302020200" pitchFamily="66" charset="77"/>
                <a:cs typeface="Baloo 2 Medium" panose="03080502040302020200" pitchFamily="66" charset="77"/>
              </a:rPr>
              <a:t>AnimationCurve</a:t>
            </a:r>
            <a:r>
              <a:rPr lang="en-US" sz="2400" dirty="0">
                <a:latin typeface="Baloo 2 Medium" panose="03080502040302020200" pitchFamily="66" charset="77"/>
                <a:cs typeface="Baloo 2 Medium" panose="03080502040302020200" pitchFamily="66" charset="77"/>
              </a:rPr>
              <a:t> is a Unity default type that can be used for </a:t>
            </a:r>
            <a:r>
              <a:rPr lang="en-US" sz="2400" dirty="0" err="1">
                <a:latin typeface="Baloo 2 Medium" panose="03080502040302020200" pitchFamily="66" charset="77"/>
                <a:cs typeface="Baloo 2 Medium" panose="03080502040302020200" pitchFamily="66" charset="77"/>
              </a:rPr>
              <a:t>tweening</a:t>
            </a:r>
            <a:r>
              <a:rPr lang="en-US" sz="2400" dirty="0">
                <a:latin typeface="Baloo 2 Medium" panose="03080502040302020200" pitchFamily="66" charset="77"/>
                <a:cs typeface="Baloo 2 Medium" panose="03080502040302020200" pitchFamily="66" charset="77"/>
              </a:rPr>
              <a:t>.</a:t>
            </a:r>
          </a:p>
        </p:txBody>
      </p:sp>
      <p:pic>
        <p:nvPicPr>
          <p:cNvPr id="4" name="Picture 3">
            <a:extLst>
              <a:ext uri="{FF2B5EF4-FFF2-40B4-BE49-F238E27FC236}">
                <a16:creationId xmlns:a16="http://schemas.microsoft.com/office/drawing/2014/main" id="{9835A91B-B001-69C8-3BEA-F05C309EED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3454" y="188494"/>
            <a:ext cx="4080274" cy="2971800"/>
          </a:xfrm>
          <a:prstGeom prst="rect">
            <a:avLst/>
          </a:prstGeom>
        </p:spPr>
      </p:pic>
      <p:sp>
        <p:nvSpPr>
          <p:cNvPr id="6" name="TextBox 5">
            <a:extLst>
              <a:ext uri="{FF2B5EF4-FFF2-40B4-BE49-F238E27FC236}">
                <a16:creationId xmlns:a16="http://schemas.microsoft.com/office/drawing/2014/main" id="{41457778-0488-CE63-7B8A-0F23C2EBEFC2}"/>
              </a:ext>
            </a:extLst>
          </p:cNvPr>
          <p:cNvSpPr txBox="1"/>
          <p:nvPr/>
        </p:nvSpPr>
        <p:spPr>
          <a:xfrm>
            <a:off x="8068616" y="3160294"/>
            <a:ext cx="3789949" cy="1631216"/>
          </a:xfrm>
          <a:prstGeom prst="rect">
            <a:avLst/>
          </a:prstGeom>
          <a:noFill/>
        </p:spPr>
        <p:txBody>
          <a:bodyPr wrap="square">
            <a:spAutoFit/>
          </a:bodyPr>
          <a:lstStyle/>
          <a:p>
            <a:pPr marL="0" indent="0" algn="ctr">
              <a:buNone/>
            </a:pPr>
            <a:r>
              <a:rPr lang="en-US" sz="2000" dirty="0">
                <a:latin typeface="Baloo 2 Medium" panose="03080502040302020200" pitchFamily="66" charset="77"/>
                <a:cs typeface="Baloo 2 Medium" panose="03080502040302020200" pitchFamily="66" charset="77"/>
              </a:rPr>
              <a:t>See examples of these curves, </a:t>
            </a:r>
          </a:p>
          <a:p>
            <a:pPr marL="0" indent="0" algn="ctr">
              <a:buNone/>
            </a:pPr>
            <a:r>
              <a:rPr lang="en-US" sz="2000" dirty="0">
                <a:latin typeface="Baloo 2 Medium" panose="03080502040302020200" pitchFamily="66" charset="77"/>
                <a:cs typeface="Baloo 2 Medium" panose="03080502040302020200" pitchFamily="66" charset="77"/>
              </a:rPr>
              <a:t>how they effect motion, </a:t>
            </a:r>
          </a:p>
          <a:p>
            <a:pPr marL="0" indent="0" algn="ctr">
              <a:buNone/>
            </a:pPr>
            <a:r>
              <a:rPr lang="en-US" sz="2000" dirty="0">
                <a:latin typeface="Baloo 2 Medium" panose="03080502040302020200" pitchFamily="66" charset="77"/>
                <a:cs typeface="Baloo 2 Medium" panose="03080502040302020200" pitchFamily="66" charset="77"/>
              </a:rPr>
              <a:t>and grab the math:</a:t>
            </a:r>
          </a:p>
          <a:p>
            <a:pPr marL="0" indent="0" algn="ctr">
              <a:buNone/>
            </a:pPr>
            <a:endParaRPr lang="en-US" sz="2000" dirty="0">
              <a:solidFill>
                <a:srgbClr val="467886"/>
              </a:solidFill>
              <a:latin typeface="Baloo 2 Medium" panose="03080502040302020200" pitchFamily="66" charset="77"/>
              <a:cs typeface="Baloo 2 Medium" panose="03080502040302020200" pitchFamily="66" charset="77"/>
              <a:hlinkClick r:id="rId4">
                <a:extLst>
                  <a:ext uri="{A12FA001-AC4F-418D-AE19-62706E023703}">
                    <ahyp:hlinkClr xmlns:ahyp="http://schemas.microsoft.com/office/drawing/2018/hyperlinkcolor" val="tx"/>
                  </a:ext>
                </a:extLst>
              </a:hlinkClick>
            </a:endParaRPr>
          </a:p>
          <a:p>
            <a:pPr marL="0" indent="0" algn="ctr">
              <a:buNone/>
            </a:pPr>
            <a:r>
              <a:rPr lang="en-US" sz="2000" dirty="0">
                <a:latin typeface="Baloo 2 Medium" panose="03080502040302020200" pitchFamily="66" charset="77"/>
                <a:cs typeface="Baloo 2 Medium" panose="03080502040302020200" pitchFamily="66" charset="77"/>
                <a:hlinkClick r:id="rId4">
                  <a:extLst>
                    <a:ext uri="{A12FA001-AC4F-418D-AE19-62706E023703}">
                      <ahyp:hlinkClr xmlns:ahyp="http://schemas.microsoft.com/office/drawing/2018/hyperlinkcolor" val="tx"/>
                    </a:ext>
                  </a:extLst>
                </a:hlinkClick>
              </a:rPr>
              <a:t>https://easings.net/</a:t>
            </a:r>
            <a:r>
              <a:rPr lang="en-US" sz="2000" dirty="0">
                <a:latin typeface="Baloo 2 Medium" panose="03080502040302020200" pitchFamily="66" charset="77"/>
                <a:cs typeface="Baloo 2 Medium" panose="03080502040302020200" pitchFamily="66" charset="77"/>
              </a:rPr>
              <a:t> </a:t>
            </a:r>
          </a:p>
        </p:txBody>
      </p:sp>
      <p:pic>
        <p:nvPicPr>
          <p:cNvPr id="7" name="Picture 6">
            <a:extLst>
              <a:ext uri="{FF2B5EF4-FFF2-40B4-BE49-F238E27FC236}">
                <a16:creationId xmlns:a16="http://schemas.microsoft.com/office/drawing/2014/main" id="{19578960-C341-5402-9D1B-68BDAFDB50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48083" y="4791510"/>
            <a:ext cx="4791739" cy="1952189"/>
          </a:xfrm>
          <a:prstGeom prst="rect">
            <a:avLst/>
          </a:prstGeom>
        </p:spPr>
      </p:pic>
      <p:sp>
        <p:nvSpPr>
          <p:cNvPr id="9" name="TextBox 8">
            <a:extLst>
              <a:ext uri="{FF2B5EF4-FFF2-40B4-BE49-F238E27FC236}">
                <a16:creationId xmlns:a16="http://schemas.microsoft.com/office/drawing/2014/main" id="{010F3A7D-ACF4-1D43-72C7-F43057A65474}"/>
              </a:ext>
            </a:extLst>
          </p:cNvPr>
          <p:cNvSpPr txBox="1"/>
          <p:nvPr/>
        </p:nvSpPr>
        <p:spPr>
          <a:xfrm>
            <a:off x="349810" y="5854923"/>
            <a:ext cx="6148136" cy="369332"/>
          </a:xfrm>
          <a:prstGeom prst="rect">
            <a:avLst/>
          </a:prstGeom>
          <a:solidFill>
            <a:schemeClr val="tx1">
              <a:lumMod val="85000"/>
              <a:lumOff val="15000"/>
            </a:schemeClr>
          </a:solidFill>
        </p:spPr>
        <p:txBody>
          <a:bodyPr wrap="square">
            <a:spAutoFit/>
          </a:bodyPr>
          <a:lstStyle/>
          <a:p>
            <a:r>
              <a:rPr lang="en-US" dirty="0" err="1">
                <a:solidFill>
                  <a:schemeClr val="bg1"/>
                </a:solidFill>
              </a:rPr>
              <a:t>AnimationCurve.EaseInOut</a:t>
            </a:r>
            <a:r>
              <a:rPr lang="en-US" dirty="0">
                <a:solidFill>
                  <a:schemeClr val="bg1"/>
                </a:solidFill>
              </a:rPr>
              <a:t>(0f, 0f, 1f, 1f);</a:t>
            </a:r>
          </a:p>
        </p:txBody>
      </p:sp>
    </p:spTree>
    <p:extLst>
      <p:ext uri="{BB962C8B-B14F-4D97-AF65-F5344CB8AC3E}">
        <p14:creationId xmlns:p14="http://schemas.microsoft.com/office/powerpoint/2010/main" val="2578438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D72F5-543C-C1B2-D493-81035311ADE4}"/>
              </a:ext>
            </a:extLst>
          </p:cNvPr>
          <p:cNvSpPr>
            <a:spLocks noGrp="1"/>
          </p:cNvSpPr>
          <p:nvPr>
            <p:ph type="title"/>
          </p:nvPr>
        </p:nvSpPr>
        <p:spPr>
          <a:xfrm>
            <a:off x="152178" y="0"/>
            <a:ext cx="10515600" cy="1325563"/>
          </a:xfrm>
        </p:spPr>
        <p:txBody>
          <a:bodyPr/>
          <a:lstStyle/>
          <a:p>
            <a:pPr algn="ctr"/>
            <a:r>
              <a:rPr dirty="0">
                <a:latin typeface="Baloo 2 Medium" panose="03080502040302020200" pitchFamily="66" charset="77"/>
                <a:cs typeface="Baloo 2 Medium" panose="03080502040302020200" pitchFamily="66" charset="77"/>
              </a:rPr>
              <a:t>Animation Curve</a:t>
            </a:r>
            <a:r>
              <a:rPr lang="en-US" dirty="0">
                <a:latin typeface="Baloo 2 Medium" panose="03080502040302020200" pitchFamily="66" charset="77"/>
                <a:cs typeface="Baloo 2 Medium" panose="03080502040302020200" pitchFamily="66" charset="77"/>
              </a:rPr>
              <a:t> Easing</a:t>
            </a:r>
            <a:endParaRPr dirty="0">
              <a:latin typeface="Baloo 2 Medium" panose="03080502040302020200" pitchFamily="66" charset="77"/>
              <a:cs typeface="Baloo 2 Medium" panose="03080502040302020200" pitchFamily="66" charset="77"/>
            </a:endParaRPr>
          </a:p>
        </p:txBody>
      </p:sp>
      <p:pic>
        <p:nvPicPr>
          <p:cNvPr id="1026" name="Picture 2" descr="Tween gui with Proximity prompt and Close Button - Scripting Support -  Developer Forum | Roblox">
            <a:extLst>
              <a:ext uri="{FF2B5EF4-FFF2-40B4-BE49-F238E27FC236}">
                <a16:creationId xmlns:a16="http://schemas.microsoft.com/office/drawing/2014/main" id="{463AC1EA-8CE1-4884-1F78-09AEA61527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904" y="1325563"/>
            <a:ext cx="4592268" cy="452936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4AC896B-ADFF-7DE3-6C6F-15EC273146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325563"/>
            <a:ext cx="5553682" cy="4044932"/>
          </a:xfrm>
          <a:prstGeom prst="rect">
            <a:avLst/>
          </a:prstGeom>
        </p:spPr>
      </p:pic>
    </p:spTree>
    <p:extLst>
      <p:ext uri="{BB962C8B-B14F-4D97-AF65-F5344CB8AC3E}">
        <p14:creationId xmlns:p14="http://schemas.microsoft.com/office/powerpoint/2010/main" val="39680733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D72F5-543C-C1B2-D493-81035311ADE4}"/>
              </a:ext>
            </a:extLst>
          </p:cNvPr>
          <p:cNvSpPr>
            <a:spLocks noGrp="1"/>
          </p:cNvSpPr>
          <p:nvPr>
            <p:ph type="title"/>
          </p:nvPr>
        </p:nvSpPr>
        <p:spPr>
          <a:xfrm>
            <a:off x="152178" y="0"/>
            <a:ext cx="10515600" cy="1325563"/>
          </a:xfrm>
        </p:spPr>
        <p:txBody>
          <a:bodyPr/>
          <a:lstStyle/>
          <a:p>
            <a:r>
              <a:rPr lang="en-US" dirty="0">
                <a:latin typeface="Baloo 2 Medium" panose="03080502040302020200" pitchFamily="66" charset="77"/>
                <a:cs typeface="Baloo 2 Medium" panose="03080502040302020200" pitchFamily="66" charset="77"/>
              </a:rPr>
              <a:t>Custom Key Frame Easing</a:t>
            </a:r>
            <a:endParaRPr dirty="0">
              <a:latin typeface="Baloo 2 Medium" panose="03080502040302020200" pitchFamily="66" charset="77"/>
              <a:cs typeface="Baloo 2 Medium" panose="03080502040302020200" pitchFamily="66" charset="77"/>
            </a:endParaRPr>
          </a:p>
        </p:txBody>
      </p:sp>
      <p:sp>
        <p:nvSpPr>
          <p:cNvPr id="3" name="Content Placeholder 2">
            <a:extLst>
              <a:ext uri="{FF2B5EF4-FFF2-40B4-BE49-F238E27FC236}">
                <a16:creationId xmlns:a16="http://schemas.microsoft.com/office/drawing/2014/main" id="{7A829DC9-062F-7D74-D59C-0157ED7CD50E}"/>
              </a:ext>
            </a:extLst>
          </p:cNvPr>
          <p:cNvSpPr>
            <a:spLocks noGrp="1"/>
          </p:cNvSpPr>
          <p:nvPr>
            <p:ph idx="1"/>
          </p:nvPr>
        </p:nvSpPr>
        <p:spPr>
          <a:xfrm>
            <a:off x="152178" y="1003077"/>
            <a:ext cx="7692412" cy="2967344"/>
          </a:xfrm>
        </p:spPr>
        <p:txBody>
          <a:bodyPr>
            <a:normAutofit/>
          </a:bodyPr>
          <a:lstStyle/>
          <a:p>
            <a:r>
              <a:rPr lang="en-US" sz="2400" dirty="0">
                <a:latin typeface="Baloo 2 Medium" panose="03080502040302020200" pitchFamily="66" charset="77"/>
                <a:cs typeface="Baloo 2 Medium" panose="03080502040302020200" pitchFamily="66" charset="77"/>
              </a:rPr>
              <a:t>Why Use Keyframe-Based Motion?</a:t>
            </a:r>
          </a:p>
          <a:p>
            <a:pPr lvl="1"/>
            <a:r>
              <a:rPr lang="en-US" sz="2000" dirty="0">
                <a:latin typeface="Baloo 2 Medium" panose="03080502040302020200" pitchFamily="66" charset="77"/>
                <a:cs typeface="Baloo 2 Medium" panose="03080502040302020200" pitchFamily="66" charset="77"/>
              </a:rPr>
              <a:t>Instead of predefined easing curves, we can manually define motion behavior.</a:t>
            </a:r>
          </a:p>
          <a:p>
            <a:pPr lvl="1"/>
            <a:r>
              <a:rPr lang="en-US" sz="2400" dirty="0">
                <a:latin typeface="Baloo 2 Medium" panose="03080502040302020200" pitchFamily="66" charset="77"/>
                <a:cs typeface="Baloo 2 Medium" panose="03080502040302020200" pitchFamily="66" charset="77"/>
              </a:rPr>
              <a:t>Useful for creating unique, non-standard animations that feel more organic.</a:t>
            </a:r>
          </a:p>
          <a:p>
            <a:pPr lvl="1"/>
            <a:r>
              <a:rPr lang="en-US" sz="2400" dirty="0">
                <a:latin typeface="Baloo 2 Medium" panose="03080502040302020200" pitchFamily="66" charset="77"/>
                <a:cs typeface="Baloo 2 Medium" panose="03080502040302020200" pitchFamily="66" charset="77"/>
              </a:rPr>
              <a:t>Lets us control speed, acceleration, and overshoot with precision.</a:t>
            </a:r>
          </a:p>
        </p:txBody>
      </p:sp>
      <p:sp>
        <p:nvSpPr>
          <p:cNvPr id="5" name="TextBox 4">
            <a:extLst>
              <a:ext uri="{FF2B5EF4-FFF2-40B4-BE49-F238E27FC236}">
                <a16:creationId xmlns:a16="http://schemas.microsoft.com/office/drawing/2014/main" id="{80A68FCD-C563-5C1F-2A41-55C00046CDB3}"/>
              </a:ext>
            </a:extLst>
          </p:cNvPr>
          <p:cNvSpPr txBox="1"/>
          <p:nvPr/>
        </p:nvSpPr>
        <p:spPr>
          <a:xfrm>
            <a:off x="152178" y="3546599"/>
            <a:ext cx="11506422" cy="2308324"/>
          </a:xfrm>
          <a:prstGeom prst="rect">
            <a:avLst/>
          </a:prstGeom>
          <a:solidFill>
            <a:schemeClr val="tx1">
              <a:lumMod val="85000"/>
              <a:lumOff val="15000"/>
            </a:schemeClr>
          </a:solidFill>
        </p:spPr>
        <p:txBody>
          <a:bodyPr wrap="square" rtlCol="0">
            <a:spAutoFit/>
          </a:bodyPr>
          <a:lstStyle/>
          <a:p>
            <a:r>
              <a:rPr lang="en-US" b="0" dirty="0">
                <a:solidFill>
                  <a:srgbClr val="F92672"/>
                </a:solidFill>
                <a:effectLst/>
                <a:latin typeface="Menlo" panose="020B0609030804020204" pitchFamily="49" charset="0"/>
              </a:rPr>
              <a:t>private</a:t>
            </a:r>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AnimationCurve</a:t>
            </a:r>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slideEase</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new</a:t>
            </a:r>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AnimationCurve</a:t>
            </a:r>
            <a:r>
              <a:rPr lang="en-US" b="0" dirty="0">
                <a:solidFill>
                  <a:srgbClr val="F8F8F2"/>
                </a:solidFill>
                <a:effectLst/>
                <a:latin typeface="Menlo" panose="020B0609030804020204" pitchFamily="49" charset="0"/>
              </a:rPr>
              <a:t>( </a:t>
            </a:r>
          </a:p>
          <a:p>
            <a:r>
              <a:rPr lang="en-US" b="0" dirty="0">
                <a:solidFill>
                  <a:srgbClr val="F92672"/>
                </a:solidFill>
                <a:effectLst/>
                <a:latin typeface="Menlo" panose="020B0609030804020204" pitchFamily="49" charset="0"/>
              </a:rPr>
              <a:t>	new</a:t>
            </a:r>
            <a:r>
              <a:rPr lang="en-US" b="0" dirty="0">
                <a:solidFill>
                  <a:srgbClr val="F8F8F2"/>
                </a:solidFill>
                <a:effectLst/>
                <a:latin typeface="Menlo" panose="020B0609030804020204" pitchFamily="49" charset="0"/>
              </a:rPr>
              <a:t> Keyframe(</a:t>
            </a:r>
            <a:r>
              <a:rPr lang="en-US" b="0" dirty="0">
                <a:solidFill>
                  <a:srgbClr val="AE81FF"/>
                </a:solidFill>
                <a:effectLst/>
                <a:latin typeface="Menlo" panose="020B0609030804020204" pitchFamily="49" charset="0"/>
              </a:rPr>
              <a:t>0f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0f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0f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3f</a:t>
            </a:r>
            <a:r>
              <a:rPr lang="en-US" b="0" dirty="0">
                <a:solidFill>
                  <a:srgbClr val="F8F8F2"/>
                </a:solidFill>
                <a:effectLst/>
                <a:latin typeface="Menlo" panose="020B0609030804020204" pitchFamily="49" charset="0"/>
              </a:rPr>
              <a:t>), </a:t>
            </a:r>
            <a:r>
              <a:rPr lang="en-US" b="0" dirty="0">
                <a:solidFill>
                  <a:srgbClr val="88846F"/>
                </a:solidFill>
                <a:effectLst/>
                <a:latin typeface="Menlo" panose="020B0609030804020204" pitchFamily="49" charset="0"/>
              </a:rPr>
              <a:t>// Starts slow</a:t>
            </a:r>
            <a:endParaRPr lang="en-US" b="0" dirty="0">
              <a:solidFill>
                <a:srgbClr val="F8F8F2"/>
              </a:solidFill>
              <a:effectLst/>
              <a:latin typeface="Menlo" panose="020B0609030804020204" pitchFamily="49" charset="0"/>
            </a:endParaRPr>
          </a:p>
          <a:p>
            <a:r>
              <a:rPr lang="en-US" b="0" dirty="0">
                <a:solidFill>
                  <a:srgbClr val="F92672"/>
                </a:solidFill>
                <a:effectLst/>
                <a:latin typeface="Menlo" panose="020B0609030804020204" pitchFamily="49" charset="0"/>
              </a:rPr>
              <a:t>	new</a:t>
            </a:r>
            <a:r>
              <a:rPr lang="en-US" b="0" dirty="0">
                <a:solidFill>
                  <a:srgbClr val="F8F8F2"/>
                </a:solidFill>
                <a:effectLst/>
                <a:latin typeface="Menlo" panose="020B0609030804020204" pitchFamily="49" charset="0"/>
              </a:rPr>
              <a:t> Keyframe(</a:t>
            </a:r>
            <a:r>
              <a:rPr lang="en-US" b="0" dirty="0">
                <a:solidFill>
                  <a:srgbClr val="AE81FF"/>
                </a:solidFill>
                <a:effectLst/>
                <a:latin typeface="Menlo" panose="020B0609030804020204" pitchFamily="49" charset="0"/>
              </a:rPr>
              <a:t>0.3f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0.5f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2f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2f</a:t>
            </a:r>
            <a:r>
              <a:rPr lang="en-US" b="0" dirty="0">
                <a:solidFill>
                  <a:srgbClr val="F8F8F2"/>
                </a:solidFill>
                <a:effectLst/>
                <a:latin typeface="Menlo" panose="020B0609030804020204" pitchFamily="49" charset="0"/>
              </a:rPr>
              <a:t>), </a:t>
            </a:r>
            <a:r>
              <a:rPr lang="en-US" b="0" dirty="0">
                <a:solidFill>
                  <a:srgbClr val="88846F"/>
                </a:solidFill>
                <a:effectLst/>
                <a:latin typeface="Menlo" panose="020B0609030804020204" pitchFamily="49" charset="0"/>
              </a:rPr>
              <a:t>// Gains some speed</a:t>
            </a:r>
            <a:endParaRPr lang="en-US" b="0" dirty="0">
              <a:solidFill>
                <a:srgbClr val="F8F8F2"/>
              </a:solidFill>
              <a:effectLst/>
              <a:latin typeface="Menlo" panose="020B0609030804020204" pitchFamily="49" charset="0"/>
            </a:endParaRPr>
          </a:p>
          <a:p>
            <a:r>
              <a:rPr lang="en-US" b="0" dirty="0">
                <a:solidFill>
                  <a:srgbClr val="F92672"/>
                </a:solidFill>
                <a:effectLst/>
                <a:latin typeface="Menlo" panose="020B0609030804020204" pitchFamily="49" charset="0"/>
              </a:rPr>
              <a:t>	new</a:t>
            </a:r>
            <a:r>
              <a:rPr lang="en-US" b="0" dirty="0">
                <a:solidFill>
                  <a:srgbClr val="F8F8F2"/>
                </a:solidFill>
                <a:effectLst/>
                <a:latin typeface="Menlo" panose="020B0609030804020204" pitchFamily="49" charset="0"/>
              </a:rPr>
              <a:t> Keyframe(</a:t>
            </a:r>
            <a:r>
              <a:rPr lang="en-US" b="0" dirty="0">
                <a:solidFill>
                  <a:srgbClr val="AE81FF"/>
                </a:solidFill>
                <a:effectLst/>
                <a:latin typeface="Menlo" panose="020B0609030804020204" pitchFamily="49" charset="0"/>
              </a:rPr>
              <a:t>0.6f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1.3f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3f</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AE81FF"/>
                </a:solidFill>
                <a:effectLst/>
                <a:latin typeface="Menlo" panose="020B0609030804020204" pitchFamily="49" charset="0"/>
              </a:rPr>
              <a:t>3f</a:t>
            </a:r>
            <a:r>
              <a:rPr lang="en-US" b="0" dirty="0">
                <a:solidFill>
                  <a:srgbClr val="F8F8F2"/>
                </a:solidFill>
                <a:effectLst/>
                <a:latin typeface="Menlo" panose="020B0609030804020204" pitchFamily="49" charset="0"/>
              </a:rPr>
              <a:t>), </a:t>
            </a:r>
            <a:r>
              <a:rPr lang="en-US" b="0" dirty="0">
                <a:solidFill>
                  <a:srgbClr val="88846F"/>
                </a:solidFill>
                <a:effectLst/>
                <a:latin typeface="Menlo" panose="020B0609030804020204" pitchFamily="49" charset="0"/>
              </a:rPr>
              <a:t>// Overshoots further for more bounce</a:t>
            </a:r>
            <a:endParaRPr lang="en-US" b="0" dirty="0">
              <a:solidFill>
                <a:srgbClr val="F8F8F2"/>
              </a:solidFill>
              <a:effectLst/>
              <a:latin typeface="Menlo" panose="020B0609030804020204" pitchFamily="49" charset="0"/>
            </a:endParaRPr>
          </a:p>
          <a:p>
            <a:r>
              <a:rPr lang="en-US" b="0" dirty="0">
                <a:solidFill>
                  <a:srgbClr val="F92672"/>
                </a:solidFill>
                <a:effectLst/>
                <a:latin typeface="Menlo" panose="020B0609030804020204" pitchFamily="49" charset="0"/>
              </a:rPr>
              <a:t>	new</a:t>
            </a:r>
            <a:r>
              <a:rPr lang="en-US" b="0" dirty="0">
                <a:solidFill>
                  <a:srgbClr val="F8F8F2"/>
                </a:solidFill>
                <a:effectLst/>
                <a:latin typeface="Menlo" panose="020B0609030804020204" pitchFamily="49" charset="0"/>
              </a:rPr>
              <a:t> Keyframe(</a:t>
            </a:r>
            <a:r>
              <a:rPr lang="en-US" b="0" dirty="0">
                <a:solidFill>
                  <a:srgbClr val="AE81FF"/>
                </a:solidFill>
                <a:effectLst/>
                <a:latin typeface="Menlo" panose="020B0609030804020204" pitchFamily="49" charset="0"/>
              </a:rPr>
              <a:t>0.8f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0.9f</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AE81FF"/>
                </a:solidFill>
                <a:effectLst/>
                <a:latin typeface="Menlo" panose="020B0609030804020204" pitchFamily="49" charset="0"/>
              </a:rPr>
              <a:t>2f</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AE81FF"/>
                </a:solidFill>
                <a:effectLst/>
                <a:latin typeface="Menlo" panose="020B0609030804020204" pitchFamily="49" charset="0"/>
              </a:rPr>
              <a:t>2f</a:t>
            </a:r>
            <a:r>
              <a:rPr lang="en-US" b="0" dirty="0">
                <a:solidFill>
                  <a:srgbClr val="F8F8F2"/>
                </a:solidFill>
                <a:effectLst/>
                <a:latin typeface="Menlo" panose="020B0609030804020204" pitchFamily="49" charset="0"/>
              </a:rPr>
              <a:t>), </a:t>
            </a:r>
            <a:r>
              <a:rPr lang="en-US" b="0" dirty="0">
                <a:solidFill>
                  <a:srgbClr val="88846F"/>
                </a:solidFill>
                <a:effectLst/>
                <a:latin typeface="Menlo" panose="020B0609030804020204" pitchFamily="49" charset="0"/>
              </a:rPr>
              <a:t>// Corrects back towards final position</a:t>
            </a:r>
            <a:endParaRPr lang="en-US" b="0" dirty="0">
              <a:solidFill>
                <a:srgbClr val="F8F8F2"/>
              </a:solidFill>
              <a:effectLst/>
              <a:latin typeface="Menlo" panose="020B0609030804020204" pitchFamily="49" charset="0"/>
            </a:endParaRPr>
          </a:p>
          <a:p>
            <a:r>
              <a:rPr lang="en-US" b="0" dirty="0">
                <a:solidFill>
                  <a:srgbClr val="F92672"/>
                </a:solidFill>
                <a:effectLst/>
                <a:latin typeface="Menlo" panose="020B0609030804020204" pitchFamily="49" charset="0"/>
              </a:rPr>
              <a:t>	new</a:t>
            </a:r>
            <a:r>
              <a:rPr lang="en-US" b="0" dirty="0">
                <a:solidFill>
                  <a:srgbClr val="F8F8F2"/>
                </a:solidFill>
                <a:effectLst/>
                <a:latin typeface="Menlo" panose="020B0609030804020204" pitchFamily="49" charset="0"/>
              </a:rPr>
              <a:t> Keyframe(</a:t>
            </a:r>
            <a:r>
              <a:rPr lang="en-US" b="0" dirty="0">
                <a:solidFill>
                  <a:srgbClr val="AE81FF"/>
                </a:solidFill>
                <a:effectLst/>
                <a:latin typeface="Menlo" panose="020B0609030804020204" pitchFamily="49" charset="0"/>
              </a:rPr>
              <a:t>1f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1f</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AE81FF"/>
                </a:solidFill>
                <a:effectLst/>
                <a:latin typeface="Menlo" panose="020B0609030804020204" pitchFamily="49" charset="0"/>
              </a:rPr>
              <a:t>1f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0f</a:t>
            </a:r>
            <a:r>
              <a:rPr lang="en-US" b="0" dirty="0">
                <a:solidFill>
                  <a:srgbClr val="F8F8F2"/>
                </a:solidFill>
                <a:effectLst/>
                <a:latin typeface="Menlo" panose="020B0609030804020204" pitchFamily="49" charset="0"/>
              </a:rPr>
              <a:t>) </a:t>
            </a:r>
            <a:r>
              <a:rPr lang="en-US" b="0" dirty="0">
                <a:solidFill>
                  <a:srgbClr val="88846F"/>
                </a:solidFill>
                <a:effectLst/>
                <a:latin typeface="Menlo" panose="020B0609030804020204" pitchFamily="49" charset="0"/>
              </a:rPr>
              <a:t>// Settles in final position</a:t>
            </a:r>
            <a:endParaRPr lang="en-US" b="0" dirty="0">
              <a:solidFill>
                <a:srgbClr val="F8F8F2"/>
              </a:solidFill>
              <a:effectLst/>
              <a:latin typeface="Menlo" panose="020B0609030804020204" pitchFamily="49" charset="0"/>
            </a:endParaRPr>
          </a:p>
          <a:p>
            <a:r>
              <a:rPr lang="en-US" b="0" dirty="0">
                <a:solidFill>
                  <a:srgbClr val="F8F8F2"/>
                </a:solidFill>
                <a:effectLst/>
                <a:latin typeface="Menlo" panose="020B0609030804020204" pitchFamily="49" charset="0"/>
              </a:rPr>
              <a:t>);</a:t>
            </a:r>
          </a:p>
          <a:p>
            <a:endParaRPr lang="en-US" dirty="0">
              <a:solidFill>
                <a:schemeClr val="bg1"/>
              </a:solidFill>
              <a:latin typeface="Baloo 2 Medium" panose="03080502040302020200" pitchFamily="66" charset="77"/>
              <a:cs typeface="Baloo 2 Medium" panose="03080502040302020200" pitchFamily="66" charset="77"/>
            </a:endParaRPr>
          </a:p>
        </p:txBody>
      </p:sp>
      <p:pic>
        <p:nvPicPr>
          <p:cNvPr id="4098" name="Picture 2" descr="Getting Started with Keyframes">
            <a:extLst>
              <a:ext uri="{FF2B5EF4-FFF2-40B4-BE49-F238E27FC236}">
                <a16:creationId xmlns:a16="http://schemas.microsoft.com/office/drawing/2014/main" id="{0D880D52-C831-AE80-97DB-5C7C4A8EE2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27143" y="408933"/>
            <a:ext cx="3631457" cy="2723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2064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F049C-6058-9FC1-471D-72F9FA989875}"/>
              </a:ext>
            </a:extLst>
          </p:cNvPr>
          <p:cNvSpPr>
            <a:spLocks noGrp="1"/>
          </p:cNvSpPr>
          <p:nvPr>
            <p:ph type="title"/>
          </p:nvPr>
        </p:nvSpPr>
        <p:spPr>
          <a:xfrm>
            <a:off x="296123" y="40272"/>
            <a:ext cx="10515600" cy="1325563"/>
          </a:xfrm>
        </p:spPr>
        <p:txBody>
          <a:bodyPr/>
          <a:lstStyle/>
          <a:p>
            <a:r>
              <a:rPr lang="en-US" dirty="0">
                <a:latin typeface="Baloo 2 Medium" panose="03080502040302020200" pitchFamily="66" charset="77"/>
                <a:cs typeface="Baloo 2 Medium" panose="03080502040302020200" pitchFamily="66" charset="77"/>
              </a:rPr>
              <a:t>Public Animation Curves</a:t>
            </a:r>
          </a:p>
        </p:txBody>
      </p:sp>
      <p:sp>
        <p:nvSpPr>
          <p:cNvPr id="3" name="Content Placeholder 2">
            <a:extLst>
              <a:ext uri="{FF2B5EF4-FFF2-40B4-BE49-F238E27FC236}">
                <a16:creationId xmlns:a16="http://schemas.microsoft.com/office/drawing/2014/main" id="{D275482C-A41E-845D-8D64-1D6323FFA4A6}"/>
              </a:ext>
            </a:extLst>
          </p:cNvPr>
          <p:cNvSpPr>
            <a:spLocks noGrp="1"/>
          </p:cNvSpPr>
          <p:nvPr>
            <p:ph idx="1"/>
          </p:nvPr>
        </p:nvSpPr>
        <p:spPr>
          <a:xfrm>
            <a:off x="296123" y="1016655"/>
            <a:ext cx="6886074" cy="3058676"/>
          </a:xfrm>
        </p:spPr>
        <p:txBody>
          <a:bodyPr>
            <a:normAutofit/>
          </a:bodyPr>
          <a:lstStyle/>
          <a:p>
            <a:pPr marL="0" indent="0">
              <a:buNone/>
            </a:pPr>
            <a:r>
              <a:rPr lang="en-US" sz="2400" dirty="0">
                <a:latin typeface="Baloo 2 Medium" panose="03080502040302020200" pitchFamily="66" charset="77"/>
                <a:cs typeface="Baloo 2 Medium" panose="03080502040302020200" pitchFamily="66" charset="77"/>
              </a:rPr>
              <a:t>Like other unity objects, you can make a public animation curve that can be modified in the inspector.</a:t>
            </a:r>
          </a:p>
          <a:p>
            <a:r>
              <a:rPr lang="en-US" sz="2400" dirty="0">
                <a:latin typeface="Baloo 2 Medium" panose="03080502040302020200" pitchFamily="66" charset="77"/>
                <a:cs typeface="Baloo 2 Medium" panose="03080502040302020200" pitchFamily="66" charset="77"/>
              </a:rPr>
              <a:t>Why Use Public Animation Curves?</a:t>
            </a:r>
          </a:p>
          <a:p>
            <a:pPr lvl="1"/>
            <a:r>
              <a:rPr lang="en-US" dirty="0">
                <a:latin typeface="Baloo 2 Medium" panose="03080502040302020200" pitchFamily="66" charset="77"/>
                <a:cs typeface="Baloo 2 Medium" panose="03080502040302020200" pitchFamily="66" charset="77"/>
              </a:rPr>
              <a:t>Instead of hardcoding easing, we expose curves in the Unity Inspector.</a:t>
            </a:r>
          </a:p>
          <a:p>
            <a:pPr lvl="1"/>
            <a:r>
              <a:rPr lang="en-US" dirty="0">
                <a:latin typeface="Baloo 2 Medium" panose="03080502040302020200" pitchFamily="66" charset="77"/>
                <a:cs typeface="Baloo 2 Medium" panose="03080502040302020200" pitchFamily="66" charset="77"/>
              </a:rPr>
              <a:t>This allows designers to tweak motion without modifying code.</a:t>
            </a:r>
          </a:p>
          <a:p>
            <a:pPr marL="457200" lvl="1" indent="0">
              <a:buNone/>
            </a:pPr>
            <a:endParaRPr lang="en-US" dirty="0">
              <a:latin typeface="Baloo 2 Medium" panose="03080502040302020200" pitchFamily="66" charset="77"/>
              <a:cs typeface="Baloo 2 Medium" panose="03080502040302020200" pitchFamily="66" charset="77"/>
            </a:endParaRPr>
          </a:p>
          <a:p>
            <a:pPr marL="0" indent="0">
              <a:buNone/>
            </a:pPr>
            <a:endParaRPr lang="en-US" sz="2400" dirty="0">
              <a:latin typeface="Baloo 2 Medium" panose="03080502040302020200" pitchFamily="66" charset="77"/>
              <a:cs typeface="Baloo 2 Medium" panose="03080502040302020200" pitchFamily="66" charset="77"/>
            </a:endParaRPr>
          </a:p>
        </p:txBody>
      </p:sp>
      <p:pic>
        <p:nvPicPr>
          <p:cNvPr id="4" name="Picture 3" descr="A screen shot of a graph&#10;&#10;Description automatically generated">
            <a:extLst>
              <a:ext uri="{FF2B5EF4-FFF2-40B4-BE49-F238E27FC236}">
                <a16:creationId xmlns:a16="http://schemas.microsoft.com/office/drawing/2014/main" id="{2A3D5018-DC0F-A7AE-B78A-1BFBC33C71CA}"/>
              </a:ext>
            </a:extLst>
          </p:cNvPr>
          <p:cNvPicPr>
            <a:picLocks noChangeAspect="1"/>
          </p:cNvPicPr>
          <p:nvPr/>
        </p:nvPicPr>
        <p:blipFill>
          <a:blip r:embed="rId3"/>
          <a:stretch>
            <a:fillRect/>
          </a:stretch>
        </p:blipFill>
        <p:spPr>
          <a:xfrm>
            <a:off x="8650049" y="196683"/>
            <a:ext cx="3104804" cy="5675663"/>
          </a:xfrm>
          <a:prstGeom prst="rect">
            <a:avLst/>
          </a:prstGeom>
        </p:spPr>
      </p:pic>
      <p:sp>
        <p:nvSpPr>
          <p:cNvPr id="6" name="TextBox 5">
            <a:extLst>
              <a:ext uri="{FF2B5EF4-FFF2-40B4-BE49-F238E27FC236}">
                <a16:creationId xmlns:a16="http://schemas.microsoft.com/office/drawing/2014/main" id="{DD7AA4B4-F210-8E3D-EA2D-DF0A6D4D4761}"/>
              </a:ext>
            </a:extLst>
          </p:cNvPr>
          <p:cNvSpPr txBox="1"/>
          <p:nvPr/>
        </p:nvSpPr>
        <p:spPr>
          <a:xfrm>
            <a:off x="296123" y="4232405"/>
            <a:ext cx="7345279" cy="2308324"/>
          </a:xfrm>
          <a:prstGeom prst="rect">
            <a:avLst/>
          </a:prstGeom>
          <a:solidFill>
            <a:schemeClr val="tx1">
              <a:lumMod val="85000"/>
              <a:lumOff val="15000"/>
            </a:schemeClr>
          </a:solidFill>
        </p:spPr>
        <p:txBody>
          <a:bodyPr wrap="square">
            <a:spAutoFit/>
          </a:bodyPr>
          <a:lstStyle/>
          <a:p>
            <a:r>
              <a:rPr lang="en-US" dirty="0">
                <a:solidFill>
                  <a:schemeClr val="bg1"/>
                </a:solidFill>
              </a:rPr>
              <a:t>public </a:t>
            </a:r>
            <a:r>
              <a:rPr lang="en-US" dirty="0" err="1">
                <a:solidFill>
                  <a:schemeClr val="bg1"/>
                </a:solidFill>
              </a:rPr>
              <a:t>AnimationCurve</a:t>
            </a:r>
            <a:r>
              <a:rPr lang="en-US" dirty="0">
                <a:solidFill>
                  <a:schemeClr val="bg1"/>
                </a:solidFill>
              </a:rPr>
              <a:t> </a:t>
            </a:r>
            <a:r>
              <a:rPr lang="en-US" dirty="0" err="1">
                <a:solidFill>
                  <a:schemeClr val="bg1"/>
                </a:solidFill>
              </a:rPr>
              <a:t>pulseEase</a:t>
            </a:r>
            <a:r>
              <a:rPr lang="en-US" dirty="0">
                <a:solidFill>
                  <a:schemeClr val="bg1"/>
                </a:solidFill>
              </a:rPr>
              <a:t>; // Set this in Unity</a:t>
            </a:r>
          </a:p>
          <a:p>
            <a:r>
              <a:rPr lang="en-US" dirty="0">
                <a:solidFill>
                  <a:schemeClr val="bg1"/>
                </a:solidFill>
              </a:rPr>
              <a:t> private float </a:t>
            </a:r>
            <a:r>
              <a:rPr lang="en-US" dirty="0" err="1">
                <a:solidFill>
                  <a:schemeClr val="bg1"/>
                </a:solidFill>
              </a:rPr>
              <a:t>pulseProgress</a:t>
            </a:r>
            <a:r>
              <a:rPr lang="en-US" dirty="0">
                <a:solidFill>
                  <a:schemeClr val="bg1"/>
                </a:solidFill>
              </a:rPr>
              <a:t> = 0f;</a:t>
            </a:r>
          </a:p>
          <a:p>
            <a:r>
              <a:rPr lang="en-US" dirty="0">
                <a:solidFill>
                  <a:schemeClr val="bg1"/>
                </a:solidFill>
              </a:rPr>
              <a:t>void Update() </a:t>
            </a:r>
          </a:p>
          <a:p>
            <a:r>
              <a:rPr lang="en-US" dirty="0">
                <a:solidFill>
                  <a:schemeClr val="bg1"/>
                </a:solidFill>
              </a:rPr>
              <a:t>{ </a:t>
            </a:r>
          </a:p>
          <a:p>
            <a:r>
              <a:rPr lang="en-US" dirty="0">
                <a:solidFill>
                  <a:schemeClr val="bg1"/>
                </a:solidFill>
              </a:rPr>
              <a:t>	</a:t>
            </a:r>
            <a:r>
              <a:rPr lang="en-US" dirty="0" err="1">
                <a:solidFill>
                  <a:schemeClr val="bg1"/>
                </a:solidFill>
              </a:rPr>
              <a:t>pulseProgress</a:t>
            </a:r>
            <a:r>
              <a:rPr lang="en-US" dirty="0">
                <a:solidFill>
                  <a:schemeClr val="bg1"/>
                </a:solidFill>
              </a:rPr>
              <a:t> += </a:t>
            </a:r>
            <a:r>
              <a:rPr lang="en-US" dirty="0" err="1">
                <a:solidFill>
                  <a:schemeClr val="bg1"/>
                </a:solidFill>
              </a:rPr>
              <a:t>Time.deltaTime</a:t>
            </a:r>
            <a:r>
              <a:rPr lang="en-US" dirty="0">
                <a:solidFill>
                  <a:schemeClr val="bg1"/>
                </a:solidFill>
              </a:rPr>
              <a:t> * 2f; </a:t>
            </a:r>
          </a:p>
          <a:p>
            <a:r>
              <a:rPr lang="en-US" dirty="0">
                <a:solidFill>
                  <a:schemeClr val="bg1"/>
                </a:solidFill>
              </a:rPr>
              <a:t>	float scale = </a:t>
            </a:r>
            <a:r>
              <a:rPr lang="en-US" dirty="0" err="1">
                <a:solidFill>
                  <a:schemeClr val="bg1"/>
                </a:solidFill>
              </a:rPr>
              <a:t>pulseEase.Evaluate</a:t>
            </a:r>
            <a:r>
              <a:rPr lang="en-US" dirty="0">
                <a:solidFill>
                  <a:schemeClr val="bg1"/>
                </a:solidFill>
              </a:rPr>
              <a:t>(</a:t>
            </a:r>
            <a:r>
              <a:rPr lang="en-US" dirty="0" err="1">
                <a:solidFill>
                  <a:schemeClr val="bg1"/>
                </a:solidFill>
              </a:rPr>
              <a:t>pulseProgress</a:t>
            </a:r>
            <a:r>
              <a:rPr lang="en-US" dirty="0">
                <a:solidFill>
                  <a:schemeClr val="bg1"/>
                </a:solidFill>
              </a:rPr>
              <a:t>); 	</a:t>
            </a:r>
            <a:r>
              <a:rPr lang="en-US" dirty="0" err="1">
                <a:solidFill>
                  <a:schemeClr val="bg1"/>
                </a:solidFill>
              </a:rPr>
              <a:t>button.transform.localScale</a:t>
            </a:r>
            <a:r>
              <a:rPr lang="en-US" dirty="0">
                <a:solidFill>
                  <a:schemeClr val="bg1"/>
                </a:solidFill>
              </a:rPr>
              <a:t> = Vector3.one * scale; </a:t>
            </a:r>
          </a:p>
          <a:p>
            <a:r>
              <a:rPr lang="en-US" dirty="0">
                <a:solidFill>
                  <a:schemeClr val="bg1"/>
                </a:solidFill>
              </a:rPr>
              <a:t>}</a:t>
            </a:r>
          </a:p>
        </p:txBody>
      </p:sp>
    </p:spTree>
    <p:extLst>
      <p:ext uri="{BB962C8B-B14F-4D97-AF65-F5344CB8AC3E}">
        <p14:creationId xmlns:p14="http://schemas.microsoft.com/office/powerpoint/2010/main" val="123228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009E7-4876-9FF0-D3D3-A9863519954D}"/>
              </a:ext>
            </a:extLst>
          </p:cNvPr>
          <p:cNvSpPr>
            <a:spLocks noGrp="1"/>
          </p:cNvSpPr>
          <p:nvPr>
            <p:ph type="title"/>
          </p:nvPr>
        </p:nvSpPr>
        <p:spPr>
          <a:xfrm>
            <a:off x="103909" y="0"/>
            <a:ext cx="10515600" cy="1325563"/>
          </a:xfrm>
        </p:spPr>
        <p:txBody>
          <a:bodyPr/>
          <a:lstStyle/>
          <a:p>
            <a:r>
              <a:rPr lang="en-US" dirty="0" err="1"/>
              <a:t>Tweening</a:t>
            </a:r>
            <a:r>
              <a:rPr lang="en-US" dirty="0"/>
              <a:t> with Math Functions</a:t>
            </a:r>
          </a:p>
        </p:txBody>
      </p:sp>
      <p:sp>
        <p:nvSpPr>
          <p:cNvPr id="3" name="Content Placeholder 2">
            <a:extLst>
              <a:ext uri="{FF2B5EF4-FFF2-40B4-BE49-F238E27FC236}">
                <a16:creationId xmlns:a16="http://schemas.microsoft.com/office/drawing/2014/main" id="{F80C1334-64D8-F174-569C-A839F84D7981}"/>
              </a:ext>
            </a:extLst>
          </p:cNvPr>
          <p:cNvSpPr>
            <a:spLocks noGrp="1"/>
          </p:cNvSpPr>
          <p:nvPr>
            <p:ph idx="1"/>
          </p:nvPr>
        </p:nvSpPr>
        <p:spPr>
          <a:xfrm>
            <a:off x="228600" y="1007665"/>
            <a:ext cx="5451764" cy="3817434"/>
          </a:xfrm>
        </p:spPr>
        <p:txBody>
          <a:bodyPr>
            <a:normAutofit fontScale="92500"/>
          </a:bodyPr>
          <a:lstStyle/>
          <a:p>
            <a:pPr marL="0" indent="0">
              <a:buNone/>
            </a:pPr>
            <a:r>
              <a:rPr lang="en-US" sz="2400" dirty="0" err="1"/>
              <a:t>Tweening</a:t>
            </a:r>
            <a:r>
              <a:rPr lang="en-US" sz="2400" dirty="0"/>
              <a:t> with math functions means using Unity’s built-in math operations (like Lerp, </a:t>
            </a:r>
            <a:r>
              <a:rPr lang="en-US" sz="2400" dirty="0" err="1"/>
              <a:t>SmoothStep</a:t>
            </a:r>
            <a:r>
              <a:rPr lang="en-US" sz="2400" dirty="0"/>
              <a:t>, </a:t>
            </a:r>
            <a:r>
              <a:rPr lang="en-US" sz="2400" dirty="0" err="1"/>
              <a:t>PingPong</a:t>
            </a:r>
            <a:r>
              <a:rPr lang="en-US" sz="2400" dirty="0"/>
              <a:t>, Sin, etc.) to create smooth transitions over time.</a:t>
            </a:r>
          </a:p>
          <a:p>
            <a:r>
              <a:rPr lang="en-US" sz="2400" dirty="0"/>
              <a:t>Why use </a:t>
            </a:r>
            <a:r>
              <a:rPr lang="en-US" sz="2400" dirty="0" err="1"/>
              <a:t>Tweening</a:t>
            </a:r>
            <a:r>
              <a:rPr lang="en-US" sz="2400" dirty="0"/>
              <a:t> with Math Functions?</a:t>
            </a:r>
          </a:p>
          <a:p>
            <a:pPr lvl="1"/>
            <a:r>
              <a:rPr lang="en-US" dirty="0"/>
              <a:t>Lightweight, flexible, and accessible way to animate without extra tools</a:t>
            </a:r>
          </a:p>
          <a:p>
            <a:pPr lvl="1"/>
            <a:r>
              <a:rPr lang="en-US" dirty="0"/>
              <a:t>Helps you understand how </a:t>
            </a:r>
            <a:r>
              <a:rPr lang="en-US" dirty="0" err="1"/>
              <a:t>tweening</a:t>
            </a:r>
            <a:r>
              <a:rPr lang="en-US" dirty="0"/>
              <a:t> and easing work behind the scenes</a:t>
            </a:r>
          </a:p>
        </p:txBody>
      </p:sp>
      <p:sp>
        <p:nvSpPr>
          <p:cNvPr id="8" name="TextBox 7">
            <a:extLst>
              <a:ext uri="{FF2B5EF4-FFF2-40B4-BE49-F238E27FC236}">
                <a16:creationId xmlns:a16="http://schemas.microsoft.com/office/drawing/2014/main" id="{7E30B60F-8E23-85E6-1DAB-8D4A94D755C0}"/>
              </a:ext>
            </a:extLst>
          </p:cNvPr>
          <p:cNvSpPr txBox="1"/>
          <p:nvPr/>
        </p:nvSpPr>
        <p:spPr>
          <a:xfrm>
            <a:off x="228600" y="5070765"/>
            <a:ext cx="11734800" cy="1200329"/>
          </a:xfrm>
          <a:prstGeom prst="rect">
            <a:avLst/>
          </a:prstGeom>
          <a:solidFill>
            <a:schemeClr val="tx1">
              <a:lumMod val="85000"/>
              <a:lumOff val="15000"/>
            </a:schemeClr>
          </a:solidFill>
        </p:spPr>
        <p:txBody>
          <a:bodyPr wrap="square">
            <a:spAutoFit/>
          </a:bodyPr>
          <a:lstStyle/>
          <a:p>
            <a:r>
              <a:rPr lang="en-US" dirty="0" err="1">
                <a:solidFill>
                  <a:schemeClr val="bg1"/>
                </a:solidFill>
              </a:rPr>
              <a:t>shrinkTime</a:t>
            </a:r>
            <a:r>
              <a:rPr lang="en-US" dirty="0">
                <a:solidFill>
                  <a:schemeClr val="bg1"/>
                </a:solidFill>
              </a:rPr>
              <a:t> += </a:t>
            </a:r>
            <a:r>
              <a:rPr lang="en-US" dirty="0" err="1">
                <a:solidFill>
                  <a:schemeClr val="bg1"/>
                </a:solidFill>
              </a:rPr>
              <a:t>Time.deltaTime</a:t>
            </a:r>
            <a:r>
              <a:rPr lang="en-US" dirty="0">
                <a:solidFill>
                  <a:schemeClr val="bg1"/>
                </a:solidFill>
              </a:rPr>
              <a:t> / 0.2f; </a:t>
            </a:r>
          </a:p>
          <a:p>
            <a:r>
              <a:rPr lang="en-US" dirty="0">
                <a:solidFill>
                  <a:schemeClr val="bg1"/>
                </a:solidFill>
              </a:rPr>
              <a:t>float phase = </a:t>
            </a:r>
            <a:r>
              <a:rPr lang="en-US" dirty="0" err="1">
                <a:solidFill>
                  <a:schemeClr val="bg1"/>
                </a:solidFill>
              </a:rPr>
              <a:t>Mathf.PingPong</a:t>
            </a:r>
            <a:r>
              <a:rPr lang="en-US" dirty="0">
                <a:solidFill>
                  <a:schemeClr val="bg1"/>
                </a:solidFill>
              </a:rPr>
              <a:t>(</a:t>
            </a:r>
            <a:r>
              <a:rPr lang="en-US" dirty="0" err="1">
                <a:solidFill>
                  <a:schemeClr val="bg1"/>
                </a:solidFill>
              </a:rPr>
              <a:t>shrinkTime</a:t>
            </a:r>
            <a:r>
              <a:rPr lang="en-US" dirty="0">
                <a:solidFill>
                  <a:schemeClr val="bg1"/>
                </a:solidFill>
              </a:rPr>
              <a:t>, 1f);</a:t>
            </a:r>
          </a:p>
          <a:p>
            <a:r>
              <a:rPr lang="en-US" dirty="0" err="1">
                <a:solidFill>
                  <a:schemeClr val="bg1"/>
                </a:solidFill>
              </a:rPr>
              <a:t>scorePanel.transform.localScale</a:t>
            </a:r>
            <a:r>
              <a:rPr lang="en-US" dirty="0">
                <a:solidFill>
                  <a:schemeClr val="bg1"/>
                </a:solidFill>
              </a:rPr>
              <a:t> = Vector3.Lerp(Vector3.one, Vector3.one * 0.9f, </a:t>
            </a:r>
            <a:r>
              <a:rPr lang="en-US" dirty="0" err="1">
                <a:solidFill>
                  <a:schemeClr val="bg1"/>
                </a:solidFill>
              </a:rPr>
              <a:t>Mathf.SmoothStep</a:t>
            </a:r>
            <a:r>
              <a:rPr lang="en-US" dirty="0">
                <a:solidFill>
                  <a:schemeClr val="bg1"/>
                </a:solidFill>
              </a:rPr>
              <a:t>(0, 1, phase));</a:t>
            </a:r>
          </a:p>
          <a:p>
            <a:endParaRPr lang="en-US" dirty="0">
              <a:solidFill>
                <a:schemeClr val="bg1"/>
              </a:solidFill>
            </a:endParaRPr>
          </a:p>
        </p:txBody>
      </p:sp>
      <p:pic>
        <p:nvPicPr>
          <p:cNvPr id="1026" name="Picture 2" descr="Flash-style Tween/Easing Functions in C# – The Instruction Limit">
            <a:extLst>
              <a:ext uri="{FF2B5EF4-FFF2-40B4-BE49-F238E27FC236}">
                <a16:creationId xmlns:a16="http://schemas.microsoft.com/office/drawing/2014/main" id="{2B3DB566-43B3-564F-C1B1-324AA9448C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75218" y="1260331"/>
            <a:ext cx="5888182" cy="33121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5603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0C728-1792-974B-FED6-3EB87FC21C3C}"/>
              </a:ext>
            </a:extLst>
          </p:cNvPr>
          <p:cNvSpPr>
            <a:spLocks noGrp="1"/>
          </p:cNvSpPr>
          <p:nvPr>
            <p:ph type="title"/>
          </p:nvPr>
        </p:nvSpPr>
        <p:spPr>
          <a:xfrm>
            <a:off x="164432" y="0"/>
            <a:ext cx="10515600" cy="1325563"/>
          </a:xfrm>
        </p:spPr>
        <p:txBody>
          <a:bodyPr/>
          <a:lstStyle/>
          <a:p>
            <a:r>
              <a:rPr lang="en-US" dirty="0" err="1">
                <a:latin typeface="Baloo 2 Medium" panose="03080502040302020200" pitchFamily="66" charset="77"/>
                <a:cs typeface="Baloo 2 Medium" panose="03080502040302020200" pitchFamily="66" charset="77"/>
              </a:rPr>
              <a:t>Tweening</a:t>
            </a:r>
            <a:r>
              <a:rPr lang="en-US" dirty="0">
                <a:latin typeface="Baloo 2 Medium" panose="03080502040302020200" pitchFamily="66" charset="77"/>
                <a:cs typeface="Baloo 2 Medium" panose="03080502040302020200" pitchFamily="66" charset="77"/>
              </a:rPr>
              <a:t> with Libraries (</a:t>
            </a:r>
            <a:r>
              <a:rPr lang="en-US" dirty="0" err="1">
                <a:latin typeface="Baloo 2 Medium" panose="03080502040302020200" pitchFamily="66" charset="77"/>
                <a:cs typeface="Baloo 2 Medium" panose="03080502040302020200" pitchFamily="66" charset="77"/>
              </a:rPr>
              <a:t>LeanTween</a:t>
            </a:r>
            <a:r>
              <a:rPr lang="en-US" dirty="0">
                <a:latin typeface="Baloo 2 Medium" panose="03080502040302020200" pitchFamily="66" charset="77"/>
                <a:cs typeface="Baloo 2 Medium" panose="03080502040302020200" pitchFamily="66" charset="77"/>
              </a:rPr>
              <a:t>)</a:t>
            </a:r>
          </a:p>
        </p:txBody>
      </p:sp>
      <p:sp>
        <p:nvSpPr>
          <p:cNvPr id="3" name="Content Placeholder 2">
            <a:extLst>
              <a:ext uri="{FF2B5EF4-FFF2-40B4-BE49-F238E27FC236}">
                <a16:creationId xmlns:a16="http://schemas.microsoft.com/office/drawing/2014/main" id="{34C17C76-F613-4974-01D7-BB0C6B537883}"/>
              </a:ext>
            </a:extLst>
          </p:cNvPr>
          <p:cNvSpPr>
            <a:spLocks noGrp="1"/>
          </p:cNvSpPr>
          <p:nvPr>
            <p:ph idx="1"/>
          </p:nvPr>
        </p:nvSpPr>
        <p:spPr>
          <a:xfrm>
            <a:off x="272716" y="952586"/>
            <a:ext cx="11646568" cy="2909552"/>
          </a:xfrm>
        </p:spPr>
        <p:txBody>
          <a:bodyPr>
            <a:normAutofit/>
          </a:bodyPr>
          <a:lstStyle/>
          <a:p>
            <a:pPr marL="0" indent="0">
              <a:buNone/>
            </a:pPr>
            <a:r>
              <a:rPr lang="en-US" sz="2400" dirty="0">
                <a:latin typeface="Baloo 2 Medium" panose="03080502040302020200" pitchFamily="66" charset="77"/>
                <a:cs typeface="Baloo 2 Medium" panose="03080502040302020200" pitchFamily="66" charset="77"/>
              </a:rPr>
              <a:t>Instead of manually coding an animation with animation curves or easing, you can use Unity Libraries like </a:t>
            </a:r>
            <a:r>
              <a:rPr lang="en-US" sz="2400" dirty="0" err="1">
                <a:latin typeface="Baloo 2 Medium" panose="03080502040302020200" pitchFamily="66" charset="77"/>
                <a:cs typeface="Baloo 2 Medium" panose="03080502040302020200" pitchFamily="66" charset="77"/>
              </a:rPr>
              <a:t>LeanTween</a:t>
            </a:r>
            <a:r>
              <a:rPr lang="en-US" sz="2400" dirty="0">
                <a:latin typeface="Baloo 2 Medium" panose="03080502040302020200" pitchFamily="66" charset="77"/>
                <a:cs typeface="Baloo 2 Medium" panose="03080502040302020200" pitchFamily="66" charset="77"/>
              </a:rPr>
              <a:t> to simplify the code.</a:t>
            </a:r>
          </a:p>
          <a:p>
            <a:r>
              <a:rPr lang="en-US" sz="2400" dirty="0">
                <a:latin typeface="Baloo 2 Medium" panose="03080502040302020200" pitchFamily="66" charset="77"/>
                <a:cs typeface="Baloo 2 Medium" panose="03080502040302020200" pitchFamily="66" charset="77"/>
              </a:rPr>
              <a:t>Why Use </a:t>
            </a:r>
            <a:r>
              <a:rPr lang="en-US" sz="2400" dirty="0" err="1">
                <a:latin typeface="Baloo 2 Medium" panose="03080502040302020200" pitchFamily="66" charset="77"/>
                <a:cs typeface="Baloo 2 Medium" panose="03080502040302020200" pitchFamily="66" charset="77"/>
              </a:rPr>
              <a:t>LeanTween</a:t>
            </a:r>
            <a:r>
              <a:rPr lang="en-US" sz="2400" dirty="0">
                <a:latin typeface="Baloo 2 Medium" panose="03080502040302020200" pitchFamily="66" charset="77"/>
                <a:cs typeface="Baloo 2 Medium" panose="03080502040302020200" pitchFamily="66" charset="77"/>
              </a:rPr>
              <a:t>?</a:t>
            </a:r>
          </a:p>
          <a:p>
            <a:pPr lvl="1"/>
            <a:r>
              <a:rPr lang="en-US" sz="1600" dirty="0">
                <a:latin typeface="Baloo 2 Medium" panose="03080502040302020200" pitchFamily="66" charset="77"/>
                <a:cs typeface="Baloo 2 Medium" panose="03080502040302020200" pitchFamily="66" charset="77"/>
              </a:rPr>
              <a:t>Lightweight and efficient animation library for Unity.</a:t>
            </a:r>
          </a:p>
          <a:p>
            <a:pPr lvl="1"/>
            <a:r>
              <a:rPr lang="en-US" sz="1600" dirty="0">
                <a:latin typeface="Baloo 2 Medium" panose="03080502040302020200" pitchFamily="66" charset="77"/>
                <a:cs typeface="Baloo 2 Medium" panose="03080502040302020200" pitchFamily="66" charset="77"/>
              </a:rPr>
              <a:t>It simplifies animations with fewer lines of code compared to manually controlling animation states.</a:t>
            </a:r>
          </a:p>
          <a:p>
            <a:pPr lvl="1"/>
            <a:r>
              <a:rPr lang="en-US" sz="1600" dirty="0">
                <a:latin typeface="Baloo 2 Medium" panose="03080502040302020200" pitchFamily="66" charset="77"/>
                <a:cs typeface="Baloo 2 Medium" panose="03080502040302020200" pitchFamily="66" charset="77"/>
              </a:rPr>
              <a:t>Allows for easy chaining of animations with </a:t>
            </a:r>
            <a:r>
              <a:rPr lang="en-US" sz="1600" dirty="0" err="1">
                <a:latin typeface="Baloo 2 Medium" panose="03080502040302020200" pitchFamily="66" charset="77"/>
                <a:cs typeface="Baloo 2 Medium" panose="03080502040302020200" pitchFamily="66" charset="77"/>
              </a:rPr>
              <a:t>setOnComplete</a:t>
            </a:r>
            <a:r>
              <a:rPr lang="en-US" sz="1600" dirty="0">
                <a:latin typeface="Baloo 2 Medium" panose="03080502040302020200" pitchFamily="66" charset="77"/>
                <a:cs typeface="Baloo 2 Medium" panose="03080502040302020200" pitchFamily="66" charset="77"/>
              </a:rPr>
              <a:t>().</a:t>
            </a:r>
          </a:p>
          <a:p>
            <a:pPr lvl="1"/>
            <a:r>
              <a:rPr lang="en-US" sz="1600" dirty="0">
                <a:latin typeface="Baloo 2 Medium" panose="03080502040302020200" pitchFamily="66" charset="77"/>
                <a:cs typeface="Baloo 2 Medium" panose="03080502040302020200" pitchFamily="66" charset="77"/>
              </a:rPr>
              <a:t>Supports a variety of easing functions (</a:t>
            </a:r>
            <a:r>
              <a:rPr lang="en-US" sz="1600" dirty="0" err="1">
                <a:latin typeface="Baloo 2 Medium" panose="03080502040302020200" pitchFamily="66" charset="77"/>
                <a:cs typeface="Baloo 2 Medium" panose="03080502040302020200" pitchFamily="66" charset="77"/>
              </a:rPr>
              <a:t>easeInOutQuad</a:t>
            </a:r>
            <a:r>
              <a:rPr lang="en-US" sz="1600" dirty="0">
                <a:latin typeface="Baloo 2 Medium" panose="03080502040302020200" pitchFamily="66" charset="77"/>
                <a:cs typeface="Baloo 2 Medium" panose="03080502040302020200" pitchFamily="66" charset="77"/>
              </a:rPr>
              <a:t>, </a:t>
            </a:r>
            <a:r>
              <a:rPr lang="en-US" sz="1600" dirty="0" err="1">
                <a:latin typeface="Baloo 2 Medium" panose="03080502040302020200" pitchFamily="66" charset="77"/>
                <a:cs typeface="Baloo 2 Medium" panose="03080502040302020200" pitchFamily="66" charset="77"/>
              </a:rPr>
              <a:t>easeOutBounce</a:t>
            </a:r>
            <a:r>
              <a:rPr lang="en-US" sz="1600" dirty="0">
                <a:latin typeface="Baloo 2 Medium" panose="03080502040302020200" pitchFamily="66" charset="77"/>
                <a:cs typeface="Baloo 2 Medium" panose="03080502040302020200" pitchFamily="66" charset="77"/>
              </a:rPr>
              <a:t>, etc.).</a:t>
            </a:r>
          </a:p>
          <a:p>
            <a:pPr lvl="1"/>
            <a:r>
              <a:rPr lang="en-US" sz="1600" dirty="0">
                <a:latin typeface="Baloo 2 Medium" panose="03080502040302020200" pitchFamily="66" charset="77"/>
                <a:cs typeface="Baloo 2 Medium" panose="03080502040302020200" pitchFamily="66" charset="77"/>
              </a:rPr>
              <a:t>Non-blocking: doesn't require Update() to manage animations</a:t>
            </a:r>
            <a:r>
              <a:rPr lang="en-US" sz="2400" dirty="0">
                <a:latin typeface="Baloo 2 Medium" panose="03080502040302020200" pitchFamily="66" charset="77"/>
                <a:cs typeface="Baloo 2 Medium" panose="03080502040302020200" pitchFamily="66" charset="77"/>
              </a:rPr>
              <a:t> </a:t>
            </a:r>
          </a:p>
        </p:txBody>
      </p:sp>
      <p:sp>
        <p:nvSpPr>
          <p:cNvPr id="5" name="TextBox 4">
            <a:extLst>
              <a:ext uri="{FF2B5EF4-FFF2-40B4-BE49-F238E27FC236}">
                <a16:creationId xmlns:a16="http://schemas.microsoft.com/office/drawing/2014/main" id="{C6613005-C7F4-0718-AFD3-09F2C0D6545C}"/>
              </a:ext>
            </a:extLst>
          </p:cNvPr>
          <p:cNvSpPr txBox="1"/>
          <p:nvPr/>
        </p:nvSpPr>
        <p:spPr>
          <a:xfrm>
            <a:off x="272716" y="3862138"/>
            <a:ext cx="10844464" cy="584775"/>
          </a:xfrm>
          <a:prstGeom prst="rect">
            <a:avLst/>
          </a:prstGeom>
          <a:solidFill>
            <a:schemeClr val="tx1">
              <a:lumMod val="85000"/>
              <a:lumOff val="15000"/>
            </a:schemeClr>
          </a:solidFill>
        </p:spPr>
        <p:txBody>
          <a:bodyPr wrap="square">
            <a:spAutoFit/>
          </a:bodyPr>
          <a:lstStyle/>
          <a:p>
            <a:pPr rtl="0"/>
            <a:r>
              <a:rPr lang="en-US" sz="1600" dirty="0" err="1">
                <a:solidFill>
                  <a:schemeClr val="bg1"/>
                </a:solidFill>
                <a:latin typeface="Baloo 2 Medium" panose="03080502040302020200" pitchFamily="66" charset="77"/>
                <a:cs typeface="Baloo 2 Medium" panose="03080502040302020200" pitchFamily="66" charset="77"/>
              </a:rPr>
              <a:t>LeanTween.alphaCanvas</a:t>
            </a:r>
            <a:r>
              <a:rPr lang="en-US" sz="1600" dirty="0">
                <a:solidFill>
                  <a:schemeClr val="bg1"/>
                </a:solidFill>
                <a:latin typeface="Baloo 2 Medium" panose="03080502040302020200" pitchFamily="66" charset="77"/>
                <a:cs typeface="Baloo 2 Medium" panose="03080502040302020200" pitchFamily="66" charset="77"/>
              </a:rPr>
              <a:t>(</a:t>
            </a:r>
            <a:r>
              <a:rPr lang="en-US" sz="1600" dirty="0" err="1">
                <a:solidFill>
                  <a:schemeClr val="bg1"/>
                </a:solidFill>
                <a:latin typeface="Baloo 2 Medium" panose="03080502040302020200" pitchFamily="66" charset="77"/>
                <a:cs typeface="Baloo 2 Medium" panose="03080502040302020200" pitchFamily="66" charset="77"/>
              </a:rPr>
              <a:t>startButton.GetComponent</a:t>
            </a:r>
            <a:r>
              <a:rPr lang="en-US" sz="1600" dirty="0">
                <a:solidFill>
                  <a:schemeClr val="bg1"/>
                </a:solidFill>
                <a:latin typeface="Baloo 2 Medium" panose="03080502040302020200" pitchFamily="66" charset="77"/>
                <a:cs typeface="Baloo 2 Medium" panose="03080502040302020200" pitchFamily="66" charset="77"/>
              </a:rPr>
              <a:t>&lt;</a:t>
            </a:r>
            <a:r>
              <a:rPr lang="en-US" sz="1600" dirty="0" err="1">
                <a:solidFill>
                  <a:schemeClr val="bg1"/>
                </a:solidFill>
                <a:latin typeface="Baloo 2 Medium" panose="03080502040302020200" pitchFamily="66" charset="77"/>
                <a:cs typeface="Baloo 2 Medium" panose="03080502040302020200" pitchFamily="66" charset="77"/>
              </a:rPr>
              <a:t>CanvasGroup</a:t>
            </a:r>
            <a:r>
              <a:rPr lang="en-US" sz="1600" dirty="0">
                <a:solidFill>
                  <a:schemeClr val="bg1"/>
                </a:solidFill>
                <a:latin typeface="Baloo 2 Medium" panose="03080502040302020200" pitchFamily="66" charset="77"/>
                <a:cs typeface="Baloo 2 Medium" panose="03080502040302020200" pitchFamily="66" charset="77"/>
              </a:rPr>
              <a:t>&gt;(), 1f, 0.5f).</a:t>
            </a:r>
            <a:r>
              <a:rPr lang="en-US" sz="1600" dirty="0" err="1">
                <a:solidFill>
                  <a:schemeClr val="bg1"/>
                </a:solidFill>
                <a:latin typeface="Baloo 2 Medium" panose="03080502040302020200" pitchFamily="66" charset="77"/>
                <a:cs typeface="Baloo 2 Medium" panose="03080502040302020200" pitchFamily="66" charset="77"/>
              </a:rPr>
              <a:t>setEase</a:t>
            </a:r>
            <a:r>
              <a:rPr lang="en-US" sz="1600" dirty="0">
                <a:solidFill>
                  <a:schemeClr val="bg1"/>
                </a:solidFill>
                <a:latin typeface="Baloo 2 Medium" panose="03080502040302020200" pitchFamily="66" charset="77"/>
                <a:cs typeface="Baloo 2 Medium" panose="03080502040302020200" pitchFamily="66" charset="77"/>
              </a:rPr>
              <a:t>(</a:t>
            </a:r>
            <a:r>
              <a:rPr lang="en-US" sz="1600" dirty="0" err="1">
                <a:solidFill>
                  <a:schemeClr val="bg1"/>
                </a:solidFill>
                <a:latin typeface="Baloo 2 Medium" panose="03080502040302020200" pitchFamily="66" charset="77"/>
                <a:cs typeface="Baloo 2 Medium" panose="03080502040302020200" pitchFamily="66" charset="77"/>
              </a:rPr>
              <a:t>LeanTweenType.easeInOutQuad</a:t>
            </a:r>
            <a:r>
              <a:rPr lang="en-US" sz="1600" dirty="0">
                <a:solidFill>
                  <a:schemeClr val="bg1"/>
                </a:solidFill>
                <a:latin typeface="Baloo 2 Medium" panose="03080502040302020200" pitchFamily="66" charset="77"/>
                <a:cs typeface="Baloo 2 Medium" panose="03080502040302020200" pitchFamily="66" charset="77"/>
              </a:rPr>
              <a:t>); </a:t>
            </a:r>
          </a:p>
          <a:p>
            <a:pPr rtl="0"/>
            <a:r>
              <a:rPr lang="en-US" sz="1600" dirty="0" err="1">
                <a:solidFill>
                  <a:schemeClr val="bg1"/>
                </a:solidFill>
                <a:latin typeface="Baloo 2 Medium" panose="03080502040302020200" pitchFamily="66" charset="77"/>
                <a:cs typeface="Baloo 2 Medium" panose="03080502040302020200" pitchFamily="66" charset="77"/>
              </a:rPr>
              <a:t>LeanTween.moveY</a:t>
            </a:r>
            <a:r>
              <a:rPr lang="en-US" sz="1600" dirty="0">
                <a:solidFill>
                  <a:schemeClr val="bg1"/>
                </a:solidFill>
                <a:latin typeface="Baloo 2 Medium" panose="03080502040302020200" pitchFamily="66" charset="77"/>
                <a:cs typeface="Baloo 2 Medium" panose="03080502040302020200" pitchFamily="66" charset="77"/>
              </a:rPr>
              <a:t>(</a:t>
            </a:r>
            <a:r>
              <a:rPr lang="en-US" sz="1600" dirty="0" err="1">
                <a:solidFill>
                  <a:schemeClr val="bg1"/>
                </a:solidFill>
                <a:latin typeface="Baloo 2 Medium" panose="03080502040302020200" pitchFamily="66" charset="77"/>
                <a:cs typeface="Baloo 2 Medium" panose="03080502040302020200" pitchFamily="66" charset="77"/>
              </a:rPr>
              <a:t>startButton</a:t>
            </a:r>
            <a:r>
              <a:rPr lang="en-US" sz="1600" dirty="0">
                <a:solidFill>
                  <a:schemeClr val="bg1"/>
                </a:solidFill>
                <a:latin typeface="Baloo 2 Medium" panose="03080502040302020200" pitchFamily="66" charset="77"/>
                <a:cs typeface="Baloo 2 Medium" panose="03080502040302020200" pitchFamily="66" charset="77"/>
              </a:rPr>
              <a:t>, 0, 1f).</a:t>
            </a:r>
            <a:r>
              <a:rPr lang="en-US" sz="1600" dirty="0" err="1">
                <a:solidFill>
                  <a:schemeClr val="bg1"/>
                </a:solidFill>
                <a:latin typeface="Baloo 2 Medium" panose="03080502040302020200" pitchFamily="66" charset="77"/>
                <a:cs typeface="Baloo 2 Medium" panose="03080502040302020200" pitchFamily="66" charset="77"/>
              </a:rPr>
              <a:t>setEase</a:t>
            </a:r>
            <a:r>
              <a:rPr lang="en-US" sz="1600" dirty="0">
                <a:solidFill>
                  <a:schemeClr val="bg1"/>
                </a:solidFill>
                <a:latin typeface="Baloo 2 Medium" panose="03080502040302020200" pitchFamily="66" charset="77"/>
                <a:cs typeface="Baloo 2 Medium" panose="03080502040302020200" pitchFamily="66" charset="77"/>
              </a:rPr>
              <a:t>(</a:t>
            </a:r>
            <a:r>
              <a:rPr lang="en-US" sz="1600" dirty="0" err="1">
                <a:solidFill>
                  <a:schemeClr val="bg1"/>
                </a:solidFill>
                <a:latin typeface="Baloo 2 Medium" panose="03080502040302020200" pitchFamily="66" charset="77"/>
                <a:cs typeface="Baloo 2 Medium" panose="03080502040302020200" pitchFamily="66" charset="77"/>
              </a:rPr>
              <a:t>LeanTweenType.easeOutBounce</a:t>
            </a:r>
            <a:r>
              <a:rPr lang="en-US" sz="1600" dirty="0">
                <a:solidFill>
                  <a:schemeClr val="bg1"/>
                </a:solidFill>
                <a:latin typeface="Baloo 2 Medium" panose="03080502040302020200" pitchFamily="66" charset="77"/>
                <a:cs typeface="Baloo 2 Medium" panose="03080502040302020200" pitchFamily="66" charset="77"/>
              </a:rPr>
              <a:t>); </a:t>
            </a:r>
          </a:p>
        </p:txBody>
      </p:sp>
      <p:sp>
        <p:nvSpPr>
          <p:cNvPr id="7" name="TextBox 6">
            <a:extLst>
              <a:ext uri="{FF2B5EF4-FFF2-40B4-BE49-F238E27FC236}">
                <a16:creationId xmlns:a16="http://schemas.microsoft.com/office/drawing/2014/main" id="{7312E034-F7EA-7777-A0C3-EC6A25AA2E07}"/>
              </a:ext>
            </a:extLst>
          </p:cNvPr>
          <p:cNvSpPr txBox="1"/>
          <p:nvPr/>
        </p:nvSpPr>
        <p:spPr>
          <a:xfrm>
            <a:off x="164432" y="4644658"/>
            <a:ext cx="11843084" cy="923330"/>
          </a:xfrm>
          <a:prstGeom prst="rect">
            <a:avLst/>
          </a:prstGeom>
          <a:noFill/>
        </p:spPr>
        <p:txBody>
          <a:bodyPr wrap="square">
            <a:spAutoFit/>
          </a:bodyPr>
          <a:lstStyle/>
          <a:p>
            <a:pPr>
              <a:buFont typeface="Arial" panose="020B0604020202020204" pitchFamily="34" charset="0"/>
              <a:buChar char="•"/>
            </a:pPr>
            <a:r>
              <a:rPr lang="en-US" dirty="0">
                <a:latin typeface="Baloo 2 Medium" panose="03080502040302020200" pitchFamily="66" charset="77"/>
                <a:cs typeface="Baloo 2 Medium" panose="03080502040302020200" pitchFamily="66" charset="77"/>
              </a:rPr>
              <a:t>The first line fades in the button using </a:t>
            </a:r>
            <a:r>
              <a:rPr lang="en-US" dirty="0" err="1">
                <a:latin typeface="Baloo 2 Medium" panose="03080502040302020200" pitchFamily="66" charset="77"/>
                <a:cs typeface="Baloo 2 Medium" panose="03080502040302020200" pitchFamily="66" charset="77"/>
              </a:rPr>
              <a:t>alphaCanvas</a:t>
            </a:r>
            <a:r>
              <a:rPr lang="en-US" dirty="0">
                <a:latin typeface="Baloo 2 Medium" panose="03080502040302020200" pitchFamily="66" charset="77"/>
                <a:cs typeface="Baloo 2 Medium" panose="03080502040302020200" pitchFamily="66" charset="77"/>
              </a:rPr>
              <a:t>(), which modifies the alpha of a </a:t>
            </a:r>
            <a:r>
              <a:rPr lang="en-US" dirty="0" err="1">
                <a:latin typeface="Baloo 2 Medium" panose="03080502040302020200" pitchFamily="66" charset="77"/>
                <a:cs typeface="Baloo 2 Medium" panose="03080502040302020200" pitchFamily="66" charset="77"/>
              </a:rPr>
              <a:t>CanvasGroup</a:t>
            </a:r>
            <a:r>
              <a:rPr lang="en-US" dirty="0">
                <a:latin typeface="Baloo 2 Medium" panose="03080502040302020200" pitchFamily="66" charset="77"/>
                <a:cs typeface="Baloo 2 Medium" panose="03080502040302020200" pitchFamily="66" charset="77"/>
              </a:rPr>
              <a:t> attached to the button.</a:t>
            </a:r>
          </a:p>
          <a:p>
            <a:pPr>
              <a:buFont typeface="Arial" panose="020B0604020202020204" pitchFamily="34" charset="0"/>
              <a:buChar char="•"/>
            </a:pPr>
            <a:r>
              <a:rPr lang="en-US" dirty="0">
                <a:latin typeface="Baloo 2 Medium" panose="03080502040302020200" pitchFamily="66" charset="77"/>
                <a:cs typeface="Baloo 2 Medium" panose="03080502040302020200" pitchFamily="66" charset="77"/>
              </a:rPr>
              <a:t>The second line moves the button’s Y position smoothly over 1 second using </a:t>
            </a:r>
            <a:r>
              <a:rPr lang="en-US" dirty="0" err="1">
                <a:latin typeface="Baloo 2 Medium" panose="03080502040302020200" pitchFamily="66" charset="77"/>
                <a:cs typeface="Baloo 2 Medium" panose="03080502040302020200" pitchFamily="66" charset="77"/>
              </a:rPr>
              <a:t>easeOutBounce</a:t>
            </a:r>
            <a:r>
              <a:rPr lang="en-US" dirty="0">
                <a:latin typeface="Baloo 2 Medium" panose="03080502040302020200" pitchFamily="66" charset="77"/>
                <a:cs typeface="Baloo 2 Medium" panose="03080502040302020200" pitchFamily="66" charset="77"/>
              </a:rPr>
              <a:t>.</a:t>
            </a:r>
          </a:p>
        </p:txBody>
      </p:sp>
    </p:spTree>
    <p:extLst>
      <p:ext uri="{BB962C8B-B14F-4D97-AF65-F5344CB8AC3E}">
        <p14:creationId xmlns:p14="http://schemas.microsoft.com/office/powerpoint/2010/main" val="16345628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2930</TotalTime>
  <Words>3119</Words>
  <Application>Microsoft Office PowerPoint</Application>
  <PresentationFormat>Widescreen</PresentationFormat>
  <Paragraphs>274</Paragraphs>
  <Slides>18</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Aptos</vt:lpstr>
      <vt:lpstr>Aptos Display</vt:lpstr>
      <vt:lpstr>Arial</vt:lpstr>
      <vt:lpstr>Baloo 2</vt:lpstr>
      <vt:lpstr>Baloo 2 Medium</vt:lpstr>
      <vt:lpstr>Courier New</vt:lpstr>
      <vt:lpstr>Menlo</vt:lpstr>
      <vt:lpstr>Office Theme</vt:lpstr>
      <vt:lpstr>UI Tweening in Unity</vt:lpstr>
      <vt:lpstr>What is UI Tweening?</vt:lpstr>
      <vt:lpstr>What can you do with UI Tweening?</vt:lpstr>
      <vt:lpstr>Animation Curve Easing</vt:lpstr>
      <vt:lpstr>Animation Curve Easing</vt:lpstr>
      <vt:lpstr>Custom Key Frame Easing</vt:lpstr>
      <vt:lpstr>Public Animation Curves</vt:lpstr>
      <vt:lpstr>Tweening with Math Functions</vt:lpstr>
      <vt:lpstr>Tweening with Libraries (LeanTween)</vt:lpstr>
      <vt:lpstr>Recap! </vt:lpstr>
      <vt:lpstr>Next up: Demo -&gt;</vt:lpstr>
      <vt:lpstr>Setting up the project</vt:lpstr>
      <vt:lpstr>Basic UI Animation (Animation Curve Ease In)</vt:lpstr>
      <vt:lpstr>Moving UI Elements (Custom Ease)</vt:lpstr>
      <vt:lpstr>Pulse Animation (public curve)</vt:lpstr>
      <vt:lpstr>Pulse Animation (public curve)</vt:lpstr>
      <vt:lpstr>Shrink Animation With Math Functions</vt:lpstr>
      <vt:lpstr>All together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Vargas, Ysabella Y</dc:creator>
  <cp:lastModifiedBy>Jason Wiser</cp:lastModifiedBy>
  <cp:revision>44</cp:revision>
  <dcterms:created xsi:type="dcterms:W3CDTF">2025-02-10T21:25:56Z</dcterms:created>
  <dcterms:modified xsi:type="dcterms:W3CDTF">2025-09-23T05:27:45Z</dcterms:modified>
</cp:coreProperties>
</file>

<file path=docProps/thumbnail.jpeg>
</file>